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5.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7.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8.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10.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7"/>
  </p:notesMasterIdLst>
  <p:sldIdLst>
    <p:sldId id="267" r:id="rId5"/>
    <p:sldId id="257" r:id="rId6"/>
    <p:sldId id="281" r:id="rId7"/>
    <p:sldId id="282" r:id="rId8"/>
    <p:sldId id="283" r:id="rId9"/>
    <p:sldId id="273" r:id="rId10"/>
    <p:sldId id="278" r:id="rId11"/>
    <p:sldId id="279" r:id="rId12"/>
    <p:sldId id="280" r:id="rId13"/>
    <p:sldId id="274" r:id="rId14"/>
    <p:sldId id="271" r:id="rId15"/>
    <p:sldId id="272"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195A"/>
    <a:srgbClr val="00A8B0"/>
    <a:srgbClr val="FFFFCC"/>
    <a:srgbClr val="FFFFFF"/>
    <a:srgbClr val="D4F0F4"/>
    <a:srgbClr val="141733"/>
    <a:srgbClr val="00B6BD"/>
    <a:srgbClr val="76D0DC"/>
    <a:srgbClr val="00E3EE"/>
    <a:srgbClr val="00CC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2E1096-4121-4125-B3D2-A8E45CE3F252}" v="50" dt="2022-07-28T12:28:02.4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73" autoAdjust="0"/>
    <p:restoredTop sz="95352" autoAdjust="0"/>
  </p:normalViewPr>
  <p:slideViewPr>
    <p:cSldViewPr snapToGrid="0">
      <p:cViewPr varScale="1">
        <p:scale>
          <a:sx n="75" d="100"/>
          <a:sy n="75" d="100"/>
        </p:scale>
        <p:origin x="117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F62E1096-4121-4125-B3D2-A8E45CE3F252}"/>
    <pc:docChg chg="custSel modSld modMainMaster">
      <pc:chgData name="Catherine Lebossé" userId="ed73c8c4-4b80-4d34-8775-49acab88a2c9" providerId="ADAL" clId="{F62E1096-4121-4125-B3D2-A8E45CE3F252}" dt="2022-07-28T12:28:54.078" v="46" actId="313"/>
      <pc:docMkLst>
        <pc:docMk/>
      </pc:docMkLst>
      <pc:sldChg chg="modSp mod">
        <pc:chgData name="Catherine Lebossé" userId="ed73c8c4-4b80-4d34-8775-49acab88a2c9" providerId="ADAL" clId="{F62E1096-4121-4125-B3D2-A8E45CE3F252}" dt="2022-07-28T12:28:24.523" v="40" actId="20577"/>
        <pc:sldMkLst>
          <pc:docMk/>
          <pc:sldMk cId="891473515" sldId="267"/>
        </pc:sldMkLst>
        <pc:spChg chg="mod">
          <ac:chgData name="Catherine Lebossé" userId="ed73c8c4-4b80-4d34-8775-49acab88a2c9" providerId="ADAL" clId="{F62E1096-4121-4125-B3D2-A8E45CE3F252}" dt="2022-07-18T19:12:00.302" v="15" actId="20577"/>
          <ac:spMkLst>
            <pc:docMk/>
            <pc:sldMk cId="891473515" sldId="267"/>
            <ac:spMk id="4" creationId="{F07F7335-AF00-4BB8-8E82-A1D9DEDFBBFE}"/>
          </ac:spMkLst>
        </pc:spChg>
        <pc:spChg chg="mod">
          <ac:chgData name="Catherine Lebossé" userId="ed73c8c4-4b80-4d34-8775-49acab88a2c9" providerId="ADAL" clId="{F62E1096-4121-4125-B3D2-A8E45CE3F252}" dt="2022-07-28T12:28:24.471" v="39" actId="20577"/>
          <ac:spMkLst>
            <pc:docMk/>
            <pc:sldMk cId="891473515" sldId="267"/>
            <ac:spMk id="6" creationId="{E0348E86-6D5B-41A7-B2F9-D6D28E756882}"/>
          </ac:spMkLst>
        </pc:spChg>
        <pc:spChg chg="mod">
          <ac:chgData name="Catherine Lebossé" userId="ed73c8c4-4b80-4d34-8775-49acab88a2c9" providerId="ADAL" clId="{F62E1096-4121-4125-B3D2-A8E45CE3F252}" dt="2022-07-28T12:28:24.523" v="40" actId="20577"/>
          <ac:spMkLst>
            <pc:docMk/>
            <pc:sldMk cId="891473515" sldId="267"/>
            <ac:spMk id="11" creationId="{BBF41FBB-77D8-4A11-ABF6-BF5498727ED4}"/>
          </ac:spMkLst>
        </pc:spChg>
      </pc:sldChg>
      <pc:sldChg chg="modSp mod">
        <pc:chgData name="Catherine Lebossé" userId="ed73c8c4-4b80-4d34-8775-49acab88a2c9" providerId="ADAL" clId="{F62E1096-4121-4125-B3D2-A8E45CE3F252}" dt="2022-07-28T12:28:54.078" v="46" actId="313"/>
        <pc:sldMkLst>
          <pc:docMk/>
          <pc:sldMk cId="4063182989" sldId="271"/>
        </pc:sldMkLst>
        <pc:spChg chg="mod">
          <ac:chgData name="Catherine Lebossé" userId="ed73c8c4-4b80-4d34-8775-49acab88a2c9" providerId="ADAL" clId="{F62E1096-4121-4125-B3D2-A8E45CE3F252}" dt="2022-07-28T12:28:23.793" v="38" actId="20577"/>
          <ac:spMkLst>
            <pc:docMk/>
            <pc:sldMk cId="4063182989" sldId="271"/>
            <ac:spMk id="24" creationId="{F471E230-7ED6-4266-B1E0-A36F0006A76C}"/>
          </ac:spMkLst>
        </pc:spChg>
        <pc:spChg chg="mod">
          <ac:chgData name="Catherine Lebossé" userId="ed73c8c4-4b80-4d34-8775-49acab88a2c9" providerId="ADAL" clId="{F62E1096-4121-4125-B3D2-A8E45CE3F252}" dt="2022-07-28T12:28:54.078" v="46" actId="313"/>
          <ac:spMkLst>
            <pc:docMk/>
            <pc:sldMk cId="4063182989" sldId="271"/>
            <ac:spMk id="208" creationId="{00000000-0000-0000-0000-000000000000}"/>
          </ac:spMkLst>
        </pc:spChg>
      </pc:sldChg>
      <pc:sldChg chg="modSp mod">
        <pc:chgData name="Catherine Lebossé" userId="ed73c8c4-4b80-4d34-8775-49acab88a2c9" providerId="ADAL" clId="{F62E1096-4121-4125-B3D2-A8E45CE3F252}" dt="2022-07-28T12:28:22.802" v="32" actId="20577"/>
        <pc:sldMkLst>
          <pc:docMk/>
          <pc:sldMk cId="350665362" sldId="274"/>
        </pc:sldMkLst>
        <pc:spChg chg="mod">
          <ac:chgData name="Catherine Lebossé" userId="ed73c8c4-4b80-4d34-8775-49acab88a2c9" providerId="ADAL" clId="{F62E1096-4121-4125-B3D2-A8E45CE3F252}" dt="2022-07-28T12:28:21.030" v="28" actId="20577"/>
          <ac:spMkLst>
            <pc:docMk/>
            <pc:sldMk cId="350665362" sldId="274"/>
            <ac:spMk id="2" creationId="{FF272FAF-4D88-4A69-93A0-2CBD233F1BB1}"/>
          </ac:spMkLst>
        </pc:spChg>
        <pc:spChg chg="mod">
          <ac:chgData name="Catherine Lebossé" userId="ed73c8c4-4b80-4d34-8775-49acab88a2c9" providerId="ADAL" clId="{F62E1096-4121-4125-B3D2-A8E45CE3F252}" dt="2022-07-28T12:28:22.802" v="32" actId="20577"/>
          <ac:spMkLst>
            <pc:docMk/>
            <pc:sldMk cId="350665362" sldId="274"/>
            <ac:spMk id="18" creationId="{E347351D-DC87-4515-A378-36A572D41AEC}"/>
          </ac:spMkLst>
        </pc:spChg>
      </pc:sldChg>
      <pc:sldChg chg="modSp mod">
        <pc:chgData name="Catherine Lebossé" userId="ed73c8c4-4b80-4d34-8775-49acab88a2c9" providerId="ADAL" clId="{F62E1096-4121-4125-B3D2-A8E45CE3F252}" dt="2022-07-28T12:28:24.656" v="42" actId="20577"/>
        <pc:sldMkLst>
          <pc:docMk/>
          <pc:sldMk cId="698762000" sldId="278"/>
        </pc:sldMkLst>
        <pc:spChg chg="mod">
          <ac:chgData name="Catherine Lebossé" userId="ed73c8c4-4b80-4d34-8775-49acab88a2c9" providerId="ADAL" clId="{F62E1096-4121-4125-B3D2-A8E45CE3F252}" dt="2022-07-28T12:28:24.656" v="42" actId="20577"/>
          <ac:spMkLst>
            <pc:docMk/>
            <pc:sldMk cId="698762000" sldId="278"/>
            <ac:spMk id="18" creationId="{00000000-0000-0000-0000-000000000000}"/>
          </ac:spMkLst>
        </pc:spChg>
      </pc:sldChg>
      <pc:sldChg chg="modSp mod">
        <pc:chgData name="Catherine Lebossé" userId="ed73c8c4-4b80-4d34-8775-49acab88a2c9" providerId="ADAL" clId="{F62E1096-4121-4125-B3D2-A8E45CE3F252}" dt="2022-07-28T12:28:21.930" v="30" actId="20577"/>
        <pc:sldMkLst>
          <pc:docMk/>
          <pc:sldMk cId="1105992498" sldId="281"/>
        </pc:sldMkLst>
        <pc:spChg chg="mod">
          <ac:chgData name="Catherine Lebossé" userId="ed73c8c4-4b80-4d34-8775-49acab88a2c9" providerId="ADAL" clId="{F62E1096-4121-4125-B3D2-A8E45CE3F252}" dt="2022-07-28T12:28:21.930" v="30" actId="20577"/>
          <ac:spMkLst>
            <pc:docMk/>
            <pc:sldMk cId="1105992498" sldId="281"/>
            <ac:spMk id="19" creationId="{00000000-0000-0000-0000-000000000000}"/>
          </ac:spMkLst>
        </pc:spChg>
      </pc:sldChg>
      <pc:sldMasterChg chg="modSldLayout">
        <pc:chgData name="Catherine Lebossé" userId="ed73c8c4-4b80-4d34-8775-49acab88a2c9" providerId="ADAL" clId="{F62E1096-4121-4125-B3D2-A8E45CE3F252}" dt="2022-07-18T19:12:26.531" v="16" actId="14826"/>
        <pc:sldMasterMkLst>
          <pc:docMk/>
          <pc:sldMasterMk cId="0" sldId="2147483659"/>
        </pc:sldMasterMkLst>
        <pc:sldLayoutChg chg="modSp">
          <pc:chgData name="Catherine Lebossé" userId="ed73c8c4-4b80-4d34-8775-49acab88a2c9" providerId="ADAL" clId="{F62E1096-4121-4125-B3D2-A8E45CE3F252}" dt="2022-07-18T19:12:26.531" v="16" actId="14826"/>
          <pc:sldLayoutMkLst>
            <pc:docMk/>
            <pc:sldMasterMk cId="0" sldId="2147483659"/>
            <pc:sldLayoutMk cId="3841757777" sldId="2147483663"/>
          </pc:sldLayoutMkLst>
          <pc:picChg chg="mod">
            <ac:chgData name="Catherine Lebossé" userId="ed73c8c4-4b80-4d34-8775-49acab88a2c9" providerId="ADAL" clId="{F62E1096-4121-4125-B3D2-A8E45CE3F252}" dt="2022-07-18T19:12:26.531" v="16" actId="14826"/>
            <ac:picMkLst>
              <pc:docMk/>
              <pc:sldMasterMk cId="0" sldId="2147483659"/>
              <pc:sldLayoutMk cId="3841757777" sldId="2147483663"/>
              <ac:picMk id="21" creationId="{4BEA2A7E-FD4B-4469-89E5-A13F77D3C87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31175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4285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854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51307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0705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253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9385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0782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3113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6811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04" name="Google Shape;104;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904527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9%20-%20Le&#231;on%209.1.4%20&#201;ch&#233;ancier"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9%20-%20Le&#231;on%209.1.4%20&#201;ch&#233;ancier"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01100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atin typeface="Arial" panose="020B0604020202020204" pitchFamily="34" charset="0"/>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ZoneTexte 1">
            <a:extLst>
              <a:ext uri="{FF2B5EF4-FFF2-40B4-BE49-F238E27FC236}">
                <a16:creationId xmlns:a16="http://schemas.microsoft.com/office/drawing/2014/main" id="{203D8C18-289F-45D5-A6AE-39F86A020091}"/>
              </a:ext>
            </a:extLst>
          </p:cNvPr>
          <p:cNvSpPr txBox="1"/>
          <p:nvPr userDrawn="1"/>
        </p:nvSpPr>
        <p:spPr>
          <a:xfrm>
            <a:off x="6193767" y="291570"/>
            <a:ext cx="2309708" cy="338554"/>
          </a:xfrm>
          <a:prstGeom prst="rect">
            <a:avLst/>
          </a:prstGeom>
          <a:noFill/>
        </p:spPr>
        <p:txBody>
          <a:bodyPr wrap="square" rtlCol="0">
            <a:spAutoFit/>
          </a:bodyPr>
          <a:lstStyle/>
          <a:p>
            <a:pPr algn="ctr"/>
            <a:r>
              <a:rPr lang="fr-CA" sz="1600" dirty="0">
                <a:solidFill>
                  <a:schemeClr val="bg1"/>
                </a:solidFill>
              </a:rPr>
              <a:t>Module 9 – Leçon 9.1.4</a:t>
            </a:r>
          </a:p>
        </p:txBody>
      </p:sp>
      <p:sp>
        <p:nvSpPr>
          <p:cNvPr id="3" name="ZoneTexte 2">
            <a:extLst>
              <a:ext uri="{FF2B5EF4-FFF2-40B4-BE49-F238E27FC236}">
                <a16:creationId xmlns:a16="http://schemas.microsoft.com/office/drawing/2014/main" id="{F335EDD8-CFD5-4902-BC5A-AEB6091D9A33}"/>
              </a:ext>
            </a:extLst>
          </p:cNvPr>
          <p:cNvSpPr txBox="1"/>
          <p:nvPr userDrawn="1"/>
        </p:nvSpPr>
        <p:spPr>
          <a:xfrm>
            <a:off x="308868" y="5633468"/>
            <a:ext cx="825867" cy="230832"/>
          </a:xfrm>
          <a:prstGeom prst="rect">
            <a:avLst/>
          </a:prstGeom>
          <a:noFill/>
        </p:spPr>
        <p:txBody>
          <a:bodyPr wrap="none" rtlCol="0">
            <a:spAutoFit/>
          </a:bodyPr>
          <a:lstStyle/>
          <a:p>
            <a:pPr algn="ctr"/>
            <a:r>
              <a:rPr lang="fr-CA" sz="900" b="1" dirty="0">
                <a:latin typeface="Arial" panose="020B0604020202020204" pitchFamily="34" charset="0"/>
                <a:cs typeface="Arial" panose="020B0604020202020204" pitchFamily="34" charset="0"/>
                <a:hlinkClick r:id="rId3"/>
              </a:rPr>
              <a:t>Par courriel</a:t>
            </a:r>
            <a:endParaRPr lang="fr-CA" sz="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984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atin typeface="Arial" panose="020B0604020202020204" pitchFamily="34" charset="0"/>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19" name="Google Shape;119;p16">
            <a:extLst>
              <a:ext uri="{FF2B5EF4-FFF2-40B4-BE49-F238E27FC236}">
                <a16:creationId xmlns:a16="http://schemas.microsoft.com/office/drawing/2014/main" id="{D58D4ED3-DE69-4070-8275-A8E1F5E3853C}"/>
              </a:ext>
            </a:extLst>
          </p:cNvPr>
          <p:cNvSpPr txBox="1"/>
          <p:nvPr/>
        </p:nvSpPr>
        <p:spPr>
          <a:xfrm>
            <a:off x="1932525" y="1143072"/>
            <a:ext cx="5011200" cy="319968"/>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00A8B0"/>
                </a:solidFill>
                <a:latin typeface="Arial" panose="020B0604020202020204" pitchFamily="34" charset="0"/>
                <a:ea typeface="Arial Unicode MS" panose="020B0604020202020204" pitchFamily="34" charset="-128"/>
                <a:cs typeface="Arial" panose="020B0604020202020204" pitchFamily="34" charset="0"/>
                <a:sym typeface="Arial"/>
              </a:rPr>
              <a:t>Échéancier</a:t>
            </a:r>
            <a:endParaRPr sz="1600" b="1" i="0" u="none" strike="noStrike" cap="none" dirty="0">
              <a:solidFill>
                <a:srgbClr val="00A8B0"/>
              </a:solidFill>
              <a:latin typeface="Arial" panose="020B0604020202020204" pitchFamily="34" charset="0"/>
              <a:ea typeface="Arial Unicode MS" panose="020B0604020202020204" pitchFamily="34" charset="-128"/>
              <a:cs typeface="Arial" panose="020B0604020202020204" pitchFamily="34" charset="0"/>
              <a:sym typeface="Arial"/>
            </a:endParaRPr>
          </a:p>
        </p:txBody>
      </p:sp>
      <p:sp>
        <p:nvSpPr>
          <p:cNvPr id="22" name="ZoneTexte 21">
            <a:extLst>
              <a:ext uri="{FF2B5EF4-FFF2-40B4-BE49-F238E27FC236}">
                <a16:creationId xmlns:a16="http://schemas.microsoft.com/office/drawing/2014/main" id="{6F9B2632-DEC0-4897-9E1E-6CD4C198AA9A}"/>
              </a:ext>
            </a:extLst>
          </p:cNvPr>
          <p:cNvSpPr txBox="1"/>
          <p:nvPr userDrawn="1"/>
        </p:nvSpPr>
        <p:spPr>
          <a:xfrm>
            <a:off x="6185141" y="291570"/>
            <a:ext cx="2318334" cy="338554"/>
          </a:xfrm>
          <a:prstGeom prst="rect">
            <a:avLst/>
          </a:prstGeom>
          <a:noFill/>
        </p:spPr>
        <p:txBody>
          <a:bodyPr wrap="square" rtlCol="0">
            <a:spAutoFit/>
          </a:bodyPr>
          <a:lstStyle/>
          <a:p>
            <a:pPr algn="ctr"/>
            <a:r>
              <a:rPr lang="fr-CA" sz="1600" dirty="0">
                <a:solidFill>
                  <a:schemeClr val="bg1"/>
                </a:solidFill>
              </a:rPr>
              <a:t>Module 9 – Leçon 9.1.4</a:t>
            </a:r>
          </a:p>
        </p:txBody>
      </p:sp>
      <p:sp>
        <p:nvSpPr>
          <p:cNvPr id="24" name="ZoneTexte 23">
            <a:extLst>
              <a:ext uri="{FF2B5EF4-FFF2-40B4-BE49-F238E27FC236}">
                <a16:creationId xmlns:a16="http://schemas.microsoft.com/office/drawing/2014/main" id="{E3BD1578-B3E9-48B5-9A5A-8DAA5775DB88}"/>
              </a:ext>
            </a:extLst>
          </p:cNvPr>
          <p:cNvSpPr txBox="1"/>
          <p:nvPr userDrawn="1"/>
        </p:nvSpPr>
        <p:spPr>
          <a:xfrm>
            <a:off x="308868" y="5633468"/>
            <a:ext cx="825867" cy="230832"/>
          </a:xfrm>
          <a:prstGeom prst="rect">
            <a:avLst/>
          </a:prstGeom>
          <a:noFill/>
        </p:spPr>
        <p:txBody>
          <a:bodyPr wrap="none" rtlCol="0">
            <a:spAutoFit/>
          </a:bodyPr>
          <a:lstStyle/>
          <a:p>
            <a:pPr algn="ctr"/>
            <a:r>
              <a:rPr lang="fr-CA" sz="900" b="1" dirty="0">
                <a:latin typeface="Arial" panose="020B0604020202020204" pitchFamily="34" charset="0"/>
                <a:cs typeface="Arial" panose="020B0604020202020204" pitchFamily="34" charset="0"/>
                <a:hlinkClick r:id="rId3"/>
              </a:rPr>
              <a:t>Par courriel</a:t>
            </a:r>
            <a:endParaRPr lang="fr-CA" sz="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8823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841757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48" r:id="rId5"/>
    <p:sldLayoutId id="2147483649" r:id="rId6"/>
    <p:sldLayoutId id="2147483652" r:id="rId7"/>
    <p:sldLayoutId id="2147483653" r:id="rId8"/>
    <p:sldLayoutId id="2147483654" r:id="rId9"/>
    <p:sldLayoutId id="2147483655" r:id="rId10"/>
    <p:sldLayoutId id="2147483656" r:id="rId11"/>
    <p:sldLayoutId id="2147483657" r:id="rId12"/>
    <p:sldLayoutId id="2147483658"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notesSlide" Target="../notesSlides/notesSlide10.xml"/><Relationship Id="rId5" Type="http://schemas.openxmlformats.org/officeDocument/2006/relationships/slideLayout" Target="../slideLayouts/slideLayout3.xml"/><Relationship Id="rId4" Type="http://schemas.openxmlformats.org/officeDocument/2006/relationships/tags" Target="../tags/tag46.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49.xml"/><Relationship Id="rId7" Type="http://schemas.openxmlformats.org/officeDocument/2006/relationships/slideLayout" Target="../slideLayouts/slideLayout3.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10" Type="http://schemas.openxmlformats.org/officeDocument/2006/relationships/hyperlink" Target="http://voxpopuli.quebec/outils.php" TargetMode="External"/><Relationship Id="rId4" Type="http://schemas.openxmlformats.org/officeDocument/2006/relationships/tags" Target="../tags/tag50.xml"/><Relationship Id="rId9" Type="http://schemas.openxmlformats.org/officeDocument/2006/relationships/hyperlink" Target="http://voxpopuli.quebec/formations/module9_decouvrir.php"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image" Target="../media/image5.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4.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6.png"/><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tags" Target="../tags/tag15.xml"/><Relationship Id="rId7" Type="http://schemas.openxmlformats.org/officeDocument/2006/relationships/image" Target="../media/image7.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notesSlide" Target="../notesSlides/notesSlide4.xml"/><Relationship Id="rId5" Type="http://schemas.openxmlformats.org/officeDocument/2006/relationships/slideLayout" Target="../slideLayouts/slideLayout3.xml"/><Relationship Id="rId4" Type="http://schemas.openxmlformats.org/officeDocument/2006/relationships/tags" Target="../tags/tag16.xml"/><Relationship Id="rId9"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10.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21.xml"/><Relationship Id="rId7" Type="http://schemas.openxmlformats.org/officeDocument/2006/relationships/notesSlide" Target="../notesSlides/notesSlide6.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Layout" Target="../slideLayouts/slideLayout2.xml"/><Relationship Id="rId5" Type="http://schemas.openxmlformats.org/officeDocument/2006/relationships/tags" Target="../tags/tag23.xml"/><Relationship Id="rId4" Type="http://schemas.openxmlformats.org/officeDocument/2006/relationships/tags" Target="../tags/tag2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10" Type="http://schemas.openxmlformats.org/officeDocument/2006/relationships/image" Target="../media/image11.png"/><Relationship Id="rId4" Type="http://schemas.openxmlformats.org/officeDocument/2006/relationships/tags" Target="../tags/tag27.xml"/><Relationship Id="rId9"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33.xml"/><Relationship Id="rId7"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39.xml"/><Relationship Id="rId7"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6" name="Titre 5">
            <a:extLst>
              <a:ext uri="{FF2B5EF4-FFF2-40B4-BE49-F238E27FC236}">
                <a16:creationId xmlns:a16="http://schemas.microsoft.com/office/drawing/2014/main" id="{E0348E86-6D5B-41A7-B2F9-D6D28E756882}"/>
              </a:ext>
            </a:extLst>
          </p:cNvPr>
          <p:cNvSpPr>
            <a:spLocks noGrp="1"/>
          </p:cNvSpPr>
          <p:nvPr>
            <p:ph type="ctrTitle"/>
            <p:custDataLst>
              <p:tags r:id="rId1"/>
            </p:custDataLst>
          </p:nvPr>
        </p:nvSpPr>
        <p:spPr/>
        <p:txBody>
          <a:bodyPr/>
          <a:lstStyle/>
          <a:p>
            <a:r>
              <a:rPr lang="fr-CA" dirty="0"/>
              <a:t>Module 9</a:t>
            </a:r>
            <a:br>
              <a:rPr lang="fr-CA" sz="3600" dirty="0"/>
            </a:br>
            <a:r>
              <a:rPr lang="fr-CA" dirty="0"/>
              <a:t>Découvrir la démarche de réalisation d’un projet collectif</a:t>
            </a:r>
          </a:p>
        </p:txBody>
      </p:sp>
      <p:sp>
        <p:nvSpPr>
          <p:cNvPr id="11" name="Sous-titre 10">
            <a:extLst>
              <a:ext uri="{FF2B5EF4-FFF2-40B4-BE49-F238E27FC236}">
                <a16:creationId xmlns:a16="http://schemas.microsoft.com/office/drawing/2014/main" id="{BBF41FBB-77D8-4A11-ABF6-BF5498727ED4}"/>
              </a:ext>
            </a:extLst>
          </p:cNvPr>
          <p:cNvSpPr>
            <a:spLocks noGrp="1"/>
          </p:cNvSpPr>
          <p:nvPr>
            <p:ph type="subTitle" idx="1"/>
            <p:custDataLst>
              <p:tags r:id="rId2"/>
            </p:custDataLst>
          </p:nvPr>
        </p:nvSpPr>
        <p:spPr/>
        <p:txBody>
          <a:bodyPr/>
          <a:lstStyle/>
          <a:p>
            <a:pPr lvl="0">
              <a:spcBef>
                <a:spcPts val="0"/>
              </a:spcBef>
            </a:pPr>
            <a:r>
              <a:rPr lang="fr-CA" dirty="0"/>
              <a:t>Leçon 9.1.4</a:t>
            </a:r>
          </a:p>
          <a:p>
            <a:pPr lvl="0"/>
            <a:r>
              <a:rPr lang="fr-CA" dirty="0"/>
              <a:t>Échéancier</a:t>
            </a:r>
          </a:p>
        </p:txBody>
      </p:sp>
      <p:sp>
        <p:nvSpPr>
          <p:cNvPr id="4" name="ZoneTexte 3">
            <a:extLst>
              <a:ext uri="{FF2B5EF4-FFF2-40B4-BE49-F238E27FC236}">
                <a16:creationId xmlns:a16="http://schemas.microsoft.com/office/drawing/2014/main" id="{F07F7335-AF00-4BB8-8E82-A1D9DEDFBBFE}"/>
              </a:ext>
            </a:extLst>
          </p:cNvPr>
          <p:cNvSpPr txBox="1"/>
          <p:nvPr>
            <p:custDataLst>
              <p:tags r:id="rId3"/>
            </p:custDataLst>
          </p:nvPr>
        </p:nvSpPr>
        <p:spPr>
          <a:xfrm>
            <a:off x="1795015" y="6557005"/>
            <a:ext cx="1117614" cy="215444"/>
          </a:xfrm>
          <a:prstGeom prst="rect">
            <a:avLst/>
          </a:prstGeom>
          <a:noFill/>
        </p:spPr>
        <p:txBody>
          <a:bodyPr wrap="none" rtlCol="0">
            <a:spAutoFit/>
          </a:bodyPr>
          <a:lstStyle/>
          <a:p>
            <a:r>
              <a:rPr lang="fr-CA" sz="800" dirty="0">
                <a:solidFill>
                  <a:schemeClr val="tx1">
                    <a:lumMod val="50000"/>
                    <a:lumOff val="50000"/>
                  </a:schemeClr>
                </a:solidFill>
              </a:rPr>
              <a:t>MAJ-CL-18-07-2022</a:t>
            </a:r>
          </a:p>
        </p:txBody>
      </p:sp>
    </p:spTree>
    <p:extLst>
      <p:ext uri="{BB962C8B-B14F-4D97-AF65-F5344CB8AC3E}">
        <p14:creationId xmlns:p14="http://schemas.microsoft.com/office/powerpoint/2010/main" val="891473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2" name="Titre 1">
            <a:extLst>
              <a:ext uri="{FF2B5EF4-FFF2-40B4-BE49-F238E27FC236}">
                <a16:creationId xmlns:a16="http://schemas.microsoft.com/office/drawing/2014/main" id="{FF272FAF-4D88-4A69-93A0-2CBD233F1BB1}"/>
              </a:ext>
            </a:extLst>
          </p:cNvPr>
          <p:cNvSpPr>
            <a:spLocks noGrp="1"/>
          </p:cNvSpPr>
          <p:nvPr>
            <p:ph type="title"/>
            <p:custDataLst>
              <p:tags r:id="rId1"/>
            </p:custDataLst>
          </p:nvPr>
        </p:nvSpPr>
        <p:spPr/>
        <p:txBody>
          <a:bodyPr/>
          <a:lstStyle/>
          <a:p>
            <a:pPr>
              <a:lnSpc>
                <a:spcPct val="114000"/>
              </a:lnSpc>
              <a:spcAft>
                <a:spcPts val="2400"/>
              </a:spcAft>
            </a:pPr>
            <a:r>
              <a:rPr lang="fr-CA" dirty="0"/>
              <a:t>Certains conseils d’élèves développent l’échéancier collectivement.</a:t>
            </a:r>
            <a:br>
              <a:rPr lang="fr-CA" dirty="0"/>
            </a:br>
            <a:r>
              <a:rPr lang="fr-CA" dirty="0"/>
              <a:t>Voici comment procéder :</a:t>
            </a:r>
            <a:br>
              <a:rPr lang="fr-CA" dirty="0"/>
            </a:br>
            <a:endParaRPr lang="fr-CA" dirty="0"/>
          </a:p>
        </p:txBody>
      </p:sp>
      <p:sp>
        <p:nvSpPr>
          <p:cNvPr id="18" name="Titre 1">
            <a:extLst>
              <a:ext uri="{FF2B5EF4-FFF2-40B4-BE49-F238E27FC236}">
                <a16:creationId xmlns:a16="http://schemas.microsoft.com/office/drawing/2014/main" id="{E347351D-DC87-4515-A378-36A572D41AEC}"/>
              </a:ext>
            </a:extLst>
          </p:cNvPr>
          <p:cNvSpPr txBox="1">
            <a:spLocks/>
          </p:cNvSpPr>
          <p:nvPr>
            <p:custDataLst>
              <p:tags r:id="rId2"/>
            </p:custDataLst>
          </p:nvPr>
        </p:nvSpPr>
        <p:spPr>
          <a:xfrm>
            <a:off x="2267712" y="2544705"/>
            <a:ext cx="6327648"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panose="020B0604020202020204" pitchFamily="34" charset="0"/>
                <a:ea typeface="Arial"/>
                <a:cs typeface="Arial" panose="020B0604020202020204" pitchFamily="34" charset="0"/>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285750" lvl="1" indent="-285750">
              <a:lnSpc>
                <a:spcPct val="114000"/>
              </a:lnSpc>
              <a:buFont typeface="Arial" panose="020B0604020202020204" pitchFamily="34" charset="0"/>
              <a:buChar char="•"/>
            </a:pPr>
            <a:r>
              <a:rPr lang="fr-CA" sz="1600" dirty="0"/>
              <a:t>Indiquer sur des papillons adhésifs (ex. « Post-it ») toutes les tâches nécessaires à la réalisation du projet.</a:t>
            </a:r>
            <a:br>
              <a:rPr lang="fr-CA" sz="1600" dirty="0"/>
            </a:br>
            <a:r>
              <a:rPr lang="fr-CA" sz="1600" dirty="0"/>
              <a:t>     – Le temps alloué à cette réflexion est déterminé à l’avance et</a:t>
            </a:r>
            <a:br>
              <a:rPr lang="fr-CA" sz="1600" dirty="0"/>
            </a:br>
            <a:r>
              <a:rPr lang="fr-CA" sz="1600" dirty="0"/>
              <a:t>       chaque membre travaille individuellement.</a:t>
            </a:r>
          </a:p>
          <a:p>
            <a:pPr lvl="1">
              <a:lnSpc>
                <a:spcPct val="114000"/>
              </a:lnSpc>
            </a:pPr>
            <a:r>
              <a:rPr lang="fr-CA" sz="1600" dirty="0"/>
              <a:t>          – Une tâche par papillon adhésif.</a:t>
            </a:r>
            <a:br>
              <a:rPr lang="fr-CA" sz="1600" dirty="0"/>
            </a:br>
            <a:r>
              <a:rPr lang="fr-CA" sz="1600" dirty="0"/>
              <a:t>          – Les tâches peuvent être notées dans le désordre.</a:t>
            </a:r>
          </a:p>
          <a:p>
            <a:pPr marL="285750" lvl="1" indent="-285750">
              <a:lnSpc>
                <a:spcPct val="114000"/>
              </a:lnSpc>
              <a:buFont typeface="Arial" panose="020B0604020202020204" pitchFamily="34" charset="0"/>
              <a:buChar char="•"/>
            </a:pPr>
            <a:r>
              <a:rPr lang="fr-CA" sz="1600" dirty="0"/>
              <a:t>Regrouper ensuite toutes les tâches et retirer les doublons.</a:t>
            </a:r>
          </a:p>
          <a:p>
            <a:pPr marL="285750" lvl="1" indent="-285750">
              <a:lnSpc>
                <a:spcPct val="114000"/>
              </a:lnSpc>
              <a:buFont typeface="Arial" panose="020B0604020202020204" pitchFamily="34" charset="0"/>
              <a:buChar char="•"/>
            </a:pPr>
            <a:r>
              <a:rPr lang="fr-CA" sz="1600" dirty="0"/>
              <a:t>Classer les tâches de façon séquentielle et chronologique.</a:t>
            </a:r>
          </a:p>
          <a:p>
            <a:pPr marL="285750" lvl="1" indent="-285750">
              <a:lnSpc>
                <a:spcPct val="114000"/>
              </a:lnSpc>
              <a:buFont typeface="Arial" panose="020B0604020202020204" pitchFamily="34" charset="0"/>
              <a:buChar char="•"/>
            </a:pPr>
            <a:r>
              <a:rPr lang="fr-CA" sz="1600" dirty="0"/>
              <a:t>Compléter les tâches manquantes au besoin.</a:t>
            </a:r>
          </a:p>
          <a:p>
            <a:pPr marL="285750" lvl="1" indent="-285750">
              <a:lnSpc>
                <a:spcPct val="114000"/>
              </a:lnSpc>
              <a:buFont typeface="Arial" panose="020B0604020202020204" pitchFamily="34" charset="0"/>
              <a:buChar char="•"/>
            </a:pPr>
            <a:r>
              <a:rPr lang="fr-CA" sz="1600" dirty="0"/>
              <a:t>Inscrire les tâches et les délais dans l’échéancier.</a:t>
            </a:r>
          </a:p>
          <a:p>
            <a:pPr marL="285750" lvl="1" indent="-285750">
              <a:lnSpc>
                <a:spcPct val="114000"/>
              </a:lnSpc>
              <a:buFont typeface="Arial" panose="020B0604020202020204" pitchFamily="34" charset="0"/>
              <a:buChar char="•"/>
            </a:pPr>
            <a:r>
              <a:rPr lang="fr-CA" sz="1600" dirty="0"/>
              <a:t>Nommer une personne responsable par tâche tout en</a:t>
            </a:r>
            <a:br>
              <a:rPr lang="fr-CA" sz="1600" dirty="0"/>
            </a:br>
            <a:r>
              <a:rPr lang="fr-CA" sz="1600" dirty="0"/>
              <a:t>respectant les forces et les défis de chaque personne.</a:t>
            </a:r>
          </a:p>
        </p:txBody>
      </p:sp>
      <p:sp>
        <p:nvSpPr>
          <p:cNvPr id="6" name="ZoneTexte 5">
            <a:extLst>
              <a:ext uri="{FF2B5EF4-FFF2-40B4-BE49-F238E27FC236}">
                <a16:creationId xmlns:a16="http://schemas.microsoft.com/office/drawing/2014/main" id="{0274EF3D-AB1B-4340-93FD-7E29B614D000}"/>
              </a:ext>
            </a:extLst>
          </p:cNvPr>
          <p:cNvSpPr txBox="1"/>
          <p:nvPr>
            <p:custDataLst>
              <p:tags r:id="rId3"/>
            </p:custDataLst>
          </p:nvPr>
        </p:nvSpPr>
        <p:spPr>
          <a:xfrm>
            <a:off x="5564848" y="1522633"/>
            <a:ext cx="2938625" cy="307777"/>
          </a:xfrm>
          <a:prstGeom prst="rect">
            <a:avLst/>
          </a:prstGeom>
          <a:solidFill>
            <a:srgbClr val="00A8B0"/>
          </a:solidFill>
        </p:spPr>
        <p:txBody>
          <a:bodyPr wrap="none" rtlCol="0">
            <a:spAutoFit/>
          </a:bodyPr>
          <a:lstStyle/>
          <a:p>
            <a:r>
              <a:rPr lang="fr-CA" b="1" dirty="0">
                <a:solidFill>
                  <a:schemeClr val="bg1"/>
                </a:solidFill>
              </a:rPr>
              <a:t>TRUCS ET ASTUCES DU MILIEU</a:t>
            </a:r>
          </a:p>
        </p:txBody>
      </p:sp>
      <p:sp>
        <p:nvSpPr>
          <p:cNvPr id="7" name="Rectangle : carré corné 6">
            <a:extLst>
              <a:ext uri="{FF2B5EF4-FFF2-40B4-BE49-F238E27FC236}">
                <a16:creationId xmlns:a16="http://schemas.microsoft.com/office/drawing/2014/main" id="{5E683D7C-2442-46C5-B6BF-12C1C0921525}"/>
              </a:ext>
            </a:extLst>
          </p:cNvPr>
          <p:cNvSpPr/>
          <p:nvPr>
            <p:custDataLst>
              <p:tags r:id="rId4"/>
            </p:custDataLst>
          </p:nvPr>
        </p:nvSpPr>
        <p:spPr>
          <a:xfrm rot="20475494">
            <a:off x="7470458" y="4816871"/>
            <a:ext cx="977353" cy="835592"/>
          </a:xfrm>
          <a:prstGeom prst="foldedCorner">
            <a:avLst>
              <a:gd name="adj" fmla="val 23238"/>
            </a:avLst>
          </a:prstGeom>
          <a:solidFill>
            <a:srgbClr val="FFFFCC"/>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solidFill>
                  <a:schemeClr val="tx1"/>
                </a:solidFill>
                <a:latin typeface="Segoe Print" panose="02000600000000000000" pitchFamily="2" charset="0"/>
              </a:rPr>
              <a:t>Tâche X</a:t>
            </a:r>
          </a:p>
        </p:txBody>
      </p:sp>
    </p:spTree>
    <p:extLst>
      <p:ext uri="{BB962C8B-B14F-4D97-AF65-F5344CB8AC3E}">
        <p14:creationId xmlns:p14="http://schemas.microsoft.com/office/powerpoint/2010/main" val="350665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xfrm>
            <a:off x="2300321" y="1830410"/>
            <a:ext cx="6203153" cy="813037"/>
          </a:xfrm>
          <a:prstGeom prst="rect">
            <a:avLst/>
          </a:prstGeom>
          <a:noFill/>
          <a:ln>
            <a:noFill/>
          </a:ln>
        </p:spPr>
        <p:txBody>
          <a:bodyPr spcFirstLastPara="1" wrap="square" lIns="91425" tIns="45700" rIns="91425" bIns="45700" anchor="t" anchorCtr="0">
            <a:noAutofit/>
          </a:bodyPr>
          <a:lstStyle/>
          <a:p>
            <a:pPr lvl="0">
              <a:lnSpc>
                <a:spcPct val="100000"/>
              </a:lnSpc>
              <a:buSzPct val="100000"/>
            </a:pPr>
            <a:r>
              <a:rPr lang="fr-CA" sz="1600" dirty="0"/>
              <a:t>Vous avez terminé la leçon 9.1.4 – Échéancier.</a:t>
            </a:r>
            <a:br>
              <a:rPr lang="fr-CA" sz="1600" dirty="0"/>
            </a:br>
            <a:br>
              <a:rPr lang="fr-CA" sz="1600" dirty="0"/>
            </a:br>
            <a:br>
              <a:rPr lang="fr-CA" sz="1600" dirty="0"/>
            </a:br>
            <a:br>
              <a:rPr lang="fr-CA" sz="1600" dirty="0"/>
            </a:br>
            <a:br>
              <a:rPr lang="fr-CA" sz="1600" dirty="0"/>
            </a:br>
            <a:r>
              <a:rPr lang="fr-CA" dirty="0"/>
              <a:t>Consultez les autres leçons du </a:t>
            </a:r>
            <a:r>
              <a:rPr lang="fr-CA" dirty="0">
                <a:solidFill>
                  <a:schemeClr val="tx1"/>
                </a:solidFill>
                <a:hlinkClick r:id="rId9"/>
              </a:rPr>
              <a:t>Module 9 – Découvrir la démarche de réalisation d’un projet collectif</a:t>
            </a:r>
            <a:r>
              <a:rPr lang="fr-CA" dirty="0">
                <a:solidFill>
                  <a:schemeClr val="tx1"/>
                </a:solidFill>
              </a:rPr>
              <a:t> </a:t>
            </a:r>
            <a:r>
              <a:rPr lang="fr-CA" dirty="0"/>
              <a:t>du site Web de Vox populi pour en apprendre davantage à ce sujet :</a:t>
            </a:r>
            <a:endParaRPr sz="1600" dirty="0"/>
          </a:p>
        </p:txBody>
      </p:sp>
      <p:sp>
        <p:nvSpPr>
          <p:cNvPr id="27" name="Rectangle 26"/>
          <p:cNvSpPr/>
          <p:nvPr>
            <p:custDataLst>
              <p:tags r:id="rId2"/>
            </p:custDataLst>
          </p:nvPr>
        </p:nvSpPr>
        <p:spPr>
          <a:xfrm>
            <a:off x="2069999" y="1958351"/>
            <a:ext cx="216000" cy="108000"/>
          </a:xfrm>
          <a:prstGeom prst="rect">
            <a:avLst/>
          </a:prstGeom>
          <a:solidFill>
            <a:srgbClr val="00A8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 name="Rectangle 2"/>
          <p:cNvSpPr/>
          <p:nvPr>
            <p:custDataLst>
              <p:tags r:id="rId3"/>
            </p:custDataLst>
          </p:nvPr>
        </p:nvSpPr>
        <p:spPr>
          <a:xfrm>
            <a:off x="2285999" y="2338076"/>
            <a:ext cx="6203153" cy="584775"/>
          </a:xfrm>
          <a:prstGeom prst="rect">
            <a:avLst/>
          </a:prstGeom>
        </p:spPr>
        <p:txBody>
          <a:bodyPr wrap="square">
            <a:spAutoFit/>
          </a:bodyPr>
          <a:lstStyle/>
          <a:p>
            <a:pPr>
              <a:buSzPct val="100000"/>
            </a:pPr>
            <a:r>
              <a:rPr lang="fr-FR" sz="1600" dirty="0"/>
              <a:t>Consultez l’outil </a:t>
            </a:r>
            <a:r>
              <a:rPr lang="fr-FR" sz="1600" b="1" dirty="0">
                <a:solidFill>
                  <a:schemeClr val="tx1"/>
                </a:solidFill>
              </a:rPr>
              <a:t>La planification des tâches du projet </a:t>
            </a:r>
            <a:r>
              <a:rPr lang="fr-FR" sz="1600" dirty="0">
                <a:solidFill>
                  <a:schemeClr val="tx1"/>
                </a:solidFill>
              </a:rPr>
              <a:t>dans la section</a:t>
            </a:r>
            <a:r>
              <a:rPr lang="fr-FR" sz="1600" i="1" dirty="0">
                <a:solidFill>
                  <a:schemeClr val="tx1"/>
                </a:solidFill>
              </a:rPr>
              <a:t> </a:t>
            </a:r>
            <a:r>
              <a:rPr lang="fr-CA" sz="1600" u="sng" dirty="0">
                <a:solidFill>
                  <a:srgbClr val="0070C0"/>
                </a:solidFill>
                <a:hlinkClick r:id="rId10"/>
              </a:rPr>
              <a:t>Boîte à outils</a:t>
            </a:r>
            <a:r>
              <a:rPr lang="fr-FR" sz="1600" i="1" dirty="0">
                <a:solidFill>
                  <a:schemeClr val="tx1"/>
                </a:solidFill>
              </a:rPr>
              <a:t> </a:t>
            </a:r>
            <a:r>
              <a:rPr lang="fr-FR" sz="1600" dirty="0">
                <a:solidFill>
                  <a:schemeClr val="tx1"/>
                </a:solidFill>
              </a:rPr>
              <a:t>du site Web de Vox populi.</a:t>
            </a:r>
            <a:r>
              <a:rPr lang="fr-FR" sz="1600" dirty="0"/>
              <a:t> </a:t>
            </a:r>
          </a:p>
        </p:txBody>
      </p:sp>
      <p:sp>
        <p:nvSpPr>
          <p:cNvPr id="25" name="Rectangle 24"/>
          <p:cNvSpPr/>
          <p:nvPr>
            <p:custDataLst>
              <p:tags r:id="rId4"/>
            </p:custDataLst>
          </p:nvPr>
        </p:nvSpPr>
        <p:spPr>
          <a:xfrm>
            <a:off x="2069999" y="2468225"/>
            <a:ext cx="216000" cy="108000"/>
          </a:xfrm>
          <a:prstGeom prst="rect">
            <a:avLst/>
          </a:prstGeom>
          <a:solidFill>
            <a:srgbClr val="00A8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Titre 1">
            <a:extLst>
              <a:ext uri="{FF2B5EF4-FFF2-40B4-BE49-F238E27FC236}">
                <a16:creationId xmlns:a16="http://schemas.microsoft.com/office/drawing/2014/main" id="{F471E230-7ED6-4266-B1E0-A36F0006A76C}"/>
              </a:ext>
            </a:extLst>
          </p:cNvPr>
          <p:cNvSpPr txBox="1">
            <a:spLocks/>
          </p:cNvSpPr>
          <p:nvPr>
            <p:custDataLst>
              <p:tags r:id="rId5"/>
            </p:custDataLst>
          </p:nvPr>
        </p:nvSpPr>
        <p:spPr>
          <a:xfrm>
            <a:off x="2414015" y="3935150"/>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solidFill>
                  <a:schemeClr val="bg1">
                    <a:lumMod val="65000"/>
                  </a:schemeClr>
                </a:solidFill>
              </a:rPr>
              <a:t>9.1.1 – Observation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9.1.2 – Clarification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9.1.3 – Partenaires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solidFill>
                  <a:schemeClr val="bg1">
                    <a:lumMod val="65000"/>
                  </a:schemeClr>
                </a:solidFill>
              </a:rPr>
              <a:t>9.1.4 – Échéancier </a:t>
            </a:r>
            <a:r>
              <a:rPr lang="fr-CA" sz="1000" dirty="0">
                <a:solidFill>
                  <a:schemeClr val="bg1">
                    <a:lumMod val="65000"/>
                  </a:schemeClr>
                </a:solidFill>
              </a:rPr>
              <a:t>(durée ± 3 min)</a:t>
            </a:r>
            <a:r>
              <a:rPr lang="fr-CA" sz="1600" dirty="0">
                <a:solidFill>
                  <a:schemeClr val="bg1">
                    <a:lumMod val="65000"/>
                  </a:schemeClr>
                </a:solidFill>
              </a:rPr>
              <a:t>;</a:t>
            </a:r>
          </a:p>
          <a:p>
            <a:pPr marL="614250">
              <a:lnSpc>
                <a:spcPct val="100000"/>
              </a:lnSpc>
              <a:spcAft>
                <a:spcPts val="1200"/>
              </a:spcAft>
            </a:pPr>
            <a:r>
              <a:rPr lang="fr-CA" sz="1600" dirty="0"/>
              <a:t>9.1.5 – Budget </a:t>
            </a:r>
            <a:r>
              <a:rPr lang="fr-CA" sz="1000" dirty="0"/>
              <a:t>(durée ± 3 min)</a:t>
            </a:r>
            <a:r>
              <a:rPr lang="fr-CA" sz="1600" dirty="0"/>
              <a:t>;</a:t>
            </a:r>
          </a:p>
          <a:p>
            <a:pPr marL="614250">
              <a:lnSpc>
                <a:spcPct val="100000"/>
              </a:lnSpc>
              <a:spcAft>
                <a:spcPts val="1200"/>
              </a:spcAft>
            </a:pPr>
            <a:r>
              <a:rPr lang="fr-CA" sz="1600" dirty="0"/>
              <a:t>9.1.6 – Évaluation </a:t>
            </a:r>
            <a:r>
              <a:rPr lang="fr-CA" sz="1000" dirty="0"/>
              <a:t>(durée ± 3 min)</a:t>
            </a:r>
            <a:r>
              <a:rPr lang="fr-CA" sz="1600" dirty="0"/>
              <a:t>;</a:t>
            </a:r>
          </a:p>
          <a:p>
            <a:pPr marL="614250">
              <a:lnSpc>
                <a:spcPct val="100000"/>
              </a:lnSpc>
              <a:spcAft>
                <a:spcPts val="1200"/>
              </a:spcAft>
            </a:pPr>
            <a:endParaRPr lang="fr-CA" sz="1600" dirty="0"/>
          </a:p>
        </p:txBody>
      </p:sp>
      <p:sp>
        <p:nvSpPr>
          <p:cNvPr id="29" name="Rectangle 28">
            <a:extLst>
              <a:ext uri="{FF2B5EF4-FFF2-40B4-BE49-F238E27FC236}">
                <a16:creationId xmlns:a16="http://schemas.microsoft.com/office/drawing/2014/main" id="{CFBC55D9-C833-4706-817D-8953CC94FACB}"/>
              </a:ext>
            </a:extLst>
          </p:cNvPr>
          <p:cNvSpPr/>
          <p:nvPr>
            <p:custDataLst>
              <p:tags r:id="rId6"/>
            </p:custDataLst>
          </p:nvPr>
        </p:nvSpPr>
        <p:spPr>
          <a:xfrm>
            <a:off x="2069999" y="3192424"/>
            <a:ext cx="216000" cy="108000"/>
          </a:xfrm>
          <a:prstGeom prst="rect">
            <a:avLst/>
          </a:prstGeom>
          <a:solidFill>
            <a:srgbClr val="00A8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063182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Tree>
    <p:extLst>
      <p:ext uri="{BB962C8B-B14F-4D97-AF65-F5344CB8AC3E}">
        <p14:creationId xmlns:p14="http://schemas.microsoft.com/office/powerpoint/2010/main" val="189575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3" name="Titre 2">
            <a:extLst>
              <a:ext uri="{FF2B5EF4-FFF2-40B4-BE49-F238E27FC236}">
                <a16:creationId xmlns:a16="http://schemas.microsoft.com/office/drawing/2014/main" id="{5F02C687-A4CF-44CA-BABD-5C34D0357BCA}"/>
              </a:ext>
            </a:extLst>
          </p:cNvPr>
          <p:cNvSpPr>
            <a:spLocks noGrp="1"/>
          </p:cNvSpPr>
          <p:nvPr>
            <p:ph type="title"/>
            <p:custDataLst>
              <p:tags r:id="rId1"/>
            </p:custDataLst>
          </p:nvPr>
        </p:nvSpPr>
        <p:spPr/>
        <p:txBody>
          <a:bodyPr/>
          <a:lstStyle/>
          <a:p>
            <a:r>
              <a:rPr lang="fr-CA" dirty="0"/>
              <a:t>Dans cette leçon, il est question de l’échéancier.</a:t>
            </a:r>
          </a:p>
        </p:txBody>
      </p:sp>
      <p:grpSp>
        <p:nvGrpSpPr>
          <p:cNvPr id="33" name="Groupe 32">
            <a:extLst>
              <a:ext uri="{FF2B5EF4-FFF2-40B4-BE49-F238E27FC236}">
                <a16:creationId xmlns:a16="http://schemas.microsoft.com/office/drawing/2014/main" id="{A4D8E904-66AF-4E80-8178-14EF7FE592AB}"/>
              </a:ext>
            </a:extLst>
          </p:cNvPr>
          <p:cNvGrpSpPr/>
          <p:nvPr>
            <p:custDataLst>
              <p:tags r:id="rId2"/>
            </p:custDataLst>
          </p:nvPr>
        </p:nvGrpSpPr>
        <p:grpSpPr>
          <a:xfrm>
            <a:off x="2733013" y="2435749"/>
            <a:ext cx="4633210" cy="2929952"/>
            <a:chOff x="-399339" y="1126072"/>
            <a:chExt cx="3967003" cy="2508656"/>
          </a:xfrm>
        </p:grpSpPr>
        <p:grpSp>
          <p:nvGrpSpPr>
            <p:cNvPr id="34" name="Groupe 33">
              <a:extLst>
                <a:ext uri="{FF2B5EF4-FFF2-40B4-BE49-F238E27FC236}">
                  <a16:creationId xmlns:a16="http://schemas.microsoft.com/office/drawing/2014/main" id="{883F0C28-5303-4816-9EDA-54C8F1BBB297}"/>
                </a:ext>
              </a:extLst>
            </p:cNvPr>
            <p:cNvGrpSpPr/>
            <p:nvPr/>
          </p:nvGrpSpPr>
          <p:grpSpPr>
            <a:xfrm>
              <a:off x="-399339" y="1126072"/>
              <a:ext cx="2635018" cy="2508656"/>
              <a:chOff x="4202804" y="3832375"/>
              <a:chExt cx="2635018" cy="2508656"/>
            </a:xfrm>
          </p:grpSpPr>
          <p:pic>
            <p:nvPicPr>
              <p:cNvPr id="37" name="Image 36">
                <a:extLst>
                  <a:ext uri="{FF2B5EF4-FFF2-40B4-BE49-F238E27FC236}">
                    <a16:creationId xmlns:a16="http://schemas.microsoft.com/office/drawing/2014/main" id="{2D48071A-2611-4CEF-9503-4142DF7EECFB}"/>
                  </a:ext>
                </a:extLst>
              </p:cNvPr>
              <p:cNvPicPr>
                <a:picLocks noChangeAspect="1"/>
              </p:cNvPicPr>
              <p:nvPr/>
            </p:nvPicPr>
            <p:blipFill>
              <a:blip r:embed="rId6" cstate="print">
                <a:alphaModFix amt="35000"/>
                <a:extLst>
                  <a:ext uri="{28A0092B-C50C-407E-A947-70E740481C1C}">
                    <a14:useLocalDpi xmlns:a14="http://schemas.microsoft.com/office/drawing/2010/main" val="0"/>
                  </a:ext>
                </a:extLst>
              </a:blip>
              <a:stretch>
                <a:fillRect/>
              </a:stretch>
            </p:blipFill>
            <p:spPr>
              <a:xfrm>
                <a:off x="4202804" y="3832375"/>
                <a:ext cx="2635018" cy="2508656"/>
              </a:xfrm>
              <a:prstGeom prst="rect">
                <a:avLst/>
              </a:prstGeom>
            </p:spPr>
          </p:pic>
          <p:sp>
            <p:nvSpPr>
              <p:cNvPr id="38" name="Hexagone 37">
                <a:extLst>
                  <a:ext uri="{FF2B5EF4-FFF2-40B4-BE49-F238E27FC236}">
                    <a16:creationId xmlns:a16="http://schemas.microsoft.com/office/drawing/2014/main" id="{65313687-C7B0-4683-8B03-3ADAC68AF9B3}"/>
                  </a:ext>
                </a:extLst>
              </p:cNvPr>
              <p:cNvSpPr/>
              <p:nvPr/>
            </p:nvSpPr>
            <p:spPr>
              <a:xfrm rot="16200000">
                <a:off x="5905942" y="4674572"/>
                <a:ext cx="967228" cy="82426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36" name="Flèche : droite 35">
              <a:extLst>
                <a:ext uri="{FF2B5EF4-FFF2-40B4-BE49-F238E27FC236}">
                  <a16:creationId xmlns:a16="http://schemas.microsoft.com/office/drawing/2014/main" id="{7072B39A-EBD1-4704-93A1-61509EB5C06C}"/>
                </a:ext>
              </a:extLst>
            </p:cNvPr>
            <p:cNvSpPr/>
            <p:nvPr/>
          </p:nvSpPr>
          <p:spPr>
            <a:xfrm flipH="1">
              <a:off x="2974744" y="2245084"/>
              <a:ext cx="592920" cy="342900"/>
            </a:xfrm>
            <a:prstGeom prst="rightArrow">
              <a:avLst/>
            </a:prstGeom>
            <a:solidFill>
              <a:srgbClr val="9119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pic>
        <p:nvPicPr>
          <p:cNvPr id="45" name="Image 44">
            <a:extLst>
              <a:ext uri="{FF2B5EF4-FFF2-40B4-BE49-F238E27FC236}">
                <a16:creationId xmlns:a16="http://schemas.microsoft.com/office/drawing/2014/main" id="{CBB2F546-A118-4771-B5EA-C530001A0D24}"/>
              </a:ext>
            </a:extLst>
          </p:cNvPr>
          <p:cNvPicPr>
            <a:picLocks noChangeAspect="1"/>
          </p:cNvPicPr>
          <p:nvPr>
            <p:custDataLst>
              <p:tags r:id="rId3"/>
            </p:custDataLst>
          </p:nvPr>
        </p:nvPicPr>
        <p:blipFill>
          <a:blip r:embed="rId7"/>
          <a:stretch>
            <a:fillRect/>
          </a:stretch>
        </p:blipFill>
        <p:spPr>
          <a:xfrm>
            <a:off x="4946339" y="3135497"/>
            <a:ext cx="1339151" cy="151306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2" name="Titre 1">
            <a:extLst>
              <a:ext uri="{FF2B5EF4-FFF2-40B4-BE49-F238E27FC236}">
                <a16:creationId xmlns:a16="http://schemas.microsoft.com/office/drawing/2014/main" id="{91D9CF6F-8960-4739-92C8-BEE054A83EB1}"/>
              </a:ext>
            </a:extLst>
          </p:cNvPr>
          <p:cNvSpPr>
            <a:spLocks noGrp="1"/>
          </p:cNvSpPr>
          <p:nvPr>
            <p:ph type="title"/>
            <p:custDataLst>
              <p:tags r:id="rId1"/>
            </p:custDataLst>
          </p:nvPr>
        </p:nvSpPr>
        <p:spPr/>
        <p:txBody>
          <a:bodyPr/>
          <a:lstStyle/>
          <a:p>
            <a:pPr>
              <a:spcAft>
                <a:spcPts val="600"/>
              </a:spcAft>
            </a:pPr>
            <a:r>
              <a:rPr lang="fr-CA" dirty="0"/>
              <a:t>Pourquoi est-il important de planifier les tâches à réaliser dès le début du projet?</a:t>
            </a:r>
            <a:br>
              <a:rPr lang="fr-CA" dirty="0"/>
            </a:br>
            <a:endParaRPr lang="fr-CA" dirty="0"/>
          </a:p>
        </p:txBody>
      </p:sp>
      <p:sp>
        <p:nvSpPr>
          <p:cNvPr id="19" name="Google Shape;107;p15"/>
          <p:cNvSpPr txBox="1"/>
          <p:nvPr>
            <p:custDataLst>
              <p:tags r:id="rId2"/>
            </p:custDataLst>
          </p:nvPr>
        </p:nvSpPr>
        <p:spPr>
          <a:xfrm>
            <a:off x="1937021" y="2919729"/>
            <a:ext cx="6182852" cy="1818549"/>
          </a:xfrm>
          <a:prstGeom prst="rect">
            <a:avLst/>
          </a:prstGeom>
          <a:noFill/>
          <a:ln>
            <a:noFill/>
          </a:ln>
        </p:spPr>
        <p:txBody>
          <a:bodyPr spcFirstLastPara="1" wrap="square" lIns="91425" tIns="45700" rIns="91425" bIns="45700" anchor="ctr" anchorCtr="0">
            <a:noAutofit/>
          </a:bodyPr>
          <a:lstStyle/>
          <a:p>
            <a:pPr marL="490950" marR="0" lvl="0" indent="-285750" algn="l" rtl="0">
              <a:spcAft>
                <a:spcPts val="800"/>
              </a:spcAft>
              <a:buClr>
                <a:schemeClr val="dk1"/>
              </a:buClr>
              <a:buSzPts val="1600"/>
              <a:buFont typeface="Arial" panose="020B0604020202020204" pitchFamily="34" charset="0"/>
              <a:buChar char="•"/>
            </a:pPr>
            <a:r>
              <a:rPr lang="fr-CA" sz="1600" b="0" i="0" u="none" strike="noStrike" cap="none" dirty="0">
                <a:solidFill>
                  <a:schemeClr val="dk1"/>
                </a:solidFill>
                <a:latin typeface="Arial"/>
                <a:ea typeface="Arial"/>
                <a:cs typeface="Arial"/>
                <a:sym typeface="Arial"/>
              </a:rPr>
              <a:t>Prévoir les ressources nécessaires pour réaliser le projet;</a:t>
            </a:r>
          </a:p>
          <a:p>
            <a:pPr marL="490950" marR="0" lvl="0" indent="-285750" algn="l" rtl="0">
              <a:spcAft>
                <a:spcPts val="800"/>
              </a:spcAft>
              <a:buClr>
                <a:schemeClr val="dk1"/>
              </a:buClr>
              <a:buSzPts val="1600"/>
              <a:buFont typeface="Arial" panose="020B0604020202020204" pitchFamily="34" charset="0"/>
              <a:buChar char="•"/>
            </a:pPr>
            <a:r>
              <a:rPr lang="fr-CA" sz="1600" dirty="0">
                <a:solidFill>
                  <a:schemeClr val="dk1"/>
                </a:solidFill>
              </a:rPr>
              <a:t>Distribuer les tâches de façon équitable à l’intérieur du conseil ;</a:t>
            </a:r>
            <a:endParaRPr lang="fr-CA" sz="1600" b="0" i="0" u="none" strike="noStrike" cap="none" dirty="0">
              <a:solidFill>
                <a:schemeClr val="dk1"/>
              </a:solidFill>
              <a:latin typeface="Arial"/>
              <a:ea typeface="Arial"/>
              <a:cs typeface="Arial"/>
              <a:sym typeface="Arial"/>
            </a:endParaRPr>
          </a:p>
          <a:p>
            <a:pPr marL="490950" marR="0" lvl="0" indent="-285750" algn="l" rtl="0">
              <a:spcAft>
                <a:spcPts val="800"/>
              </a:spcAft>
              <a:buClr>
                <a:schemeClr val="dk1"/>
              </a:buClr>
              <a:buSzPts val="1600"/>
              <a:buFont typeface="Arial" panose="020B0604020202020204" pitchFamily="34" charset="0"/>
              <a:buChar char="•"/>
            </a:pPr>
            <a:r>
              <a:rPr lang="fr-CA" sz="1600" dirty="0">
                <a:solidFill>
                  <a:schemeClr val="dk1"/>
                </a:solidFill>
              </a:rPr>
              <a:t>Livrer le projet à la date déterminée;</a:t>
            </a:r>
          </a:p>
          <a:p>
            <a:pPr marL="490950" marR="0" lvl="0" indent="-285750" algn="l" rtl="0">
              <a:spcAft>
                <a:spcPts val="800"/>
              </a:spcAft>
              <a:buClr>
                <a:schemeClr val="dk1"/>
              </a:buClr>
              <a:buSzPts val="1600"/>
              <a:buFont typeface="Arial" panose="020B0604020202020204" pitchFamily="34" charset="0"/>
              <a:buChar char="•"/>
            </a:pPr>
            <a:r>
              <a:rPr lang="fr-CA" sz="1600" dirty="0">
                <a:solidFill>
                  <a:schemeClr val="dk1"/>
                </a:solidFill>
              </a:rPr>
              <a:t>Favoriser la réussite du projet.</a:t>
            </a:r>
          </a:p>
          <a:p>
            <a:pPr marL="490950" marR="0" lvl="0" indent="-285750" algn="l" rtl="0">
              <a:spcBef>
                <a:spcPts val="0"/>
              </a:spcBef>
              <a:spcAft>
                <a:spcPts val="0"/>
              </a:spcAft>
              <a:buClr>
                <a:schemeClr val="dk1"/>
              </a:buClr>
              <a:buSzPts val="1600"/>
              <a:buFont typeface="Arial" panose="020B0604020202020204" pitchFamily="34" charset="0"/>
              <a:buChar char="•"/>
            </a:pPr>
            <a:endParaRPr sz="1600" b="0" i="0" u="none" strike="noStrike" cap="none" dirty="0">
              <a:solidFill>
                <a:schemeClr val="dk1"/>
              </a:solidFill>
              <a:latin typeface="Arial"/>
              <a:ea typeface="Arial"/>
              <a:cs typeface="Arial"/>
              <a:sym typeface="Arial"/>
            </a:endParaRPr>
          </a:p>
        </p:txBody>
      </p:sp>
      <p:pic>
        <p:nvPicPr>
          <p:cNvPr id="5" name="Image 4" descr="Une image contenant dessin&#10;&#10;Description générée automatiquement">
            <a:extLst>
              <a:ext uri="{FF2B5EF4-FFF2-40B4-BE49-F238E27FC236}">
                <a16:creationId xmlns:a16="http://schemas.microsoft.com/office/drawing/2014/main" id="{ECD88655-4399-4B8B-82B9-31528D7B7853}"/>
              </a:ext>
            </a:extLst>
          </p:cNvPr>
          <p:cNvPicPr>
            <a:picLocks noChangeAspect="1"/>
          </p:cNvPicPr>
          <p:nvPr>
            <p:custDataLst>
              <p:tags r:id="rId3"/>
            </p:custDataLst>
          </p:nvPr>
        </p:nvPicPr>
        <p:blipFill>
          <a:blip r:embed="rId6"/>
          <a:stretch>
            <a:fillRect/>
          </a:stretch>
        </p:blipFill>
        <p:spPr>
          <a:xfrm>
            <a:off x="6558111" y="4129397"/>
            <a:ext cx="1561762" cy="1217761"/>
          </a:xfrm>
          <a:prstGeom prst="rect">
            <a:avLst/>
          </a:prstGeom>
        </p:spPr>
      </p:pic>
    </p:spTree>
    <p:extLst>
      <p:ext uri="{BB962C8B-B14F-4D97-AF65-F5344CB8AC3E}">
        <p14:creationId xmlns:p14="http://schemas.microsoft.com/office/powerpoint/2010/main" val="110599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 name="Ellipse 9">
            <a:extLst>
              <a:ext uri="{FF2B5EF4-FFF2-40B4-BE49-F238E27FC236}">
                <a16:creationId xmlns:a16="http://schemas.microsoft.com/office/drawing/2014/main" id="{BB287E47-3AD4-46DF-9E37-8545D476C73A}"/>
              </a:ext>
            </a:extLst>
          </p:cNvPr>
          <p:cNvSpPr/>
          <p:nvPr>
            <p:custDataLst>
              <p:tags r:id="rId1"/>
            </p:custDataLst>
          </p:nvPr>
        </p:nvSpPr>
        <p:spPr>
          <a:xfrm>
            <a:off x="1932525" y="5886813"/>
            <a:ext cx="1174194" cy="268317"/>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re 1">
            <a:extLst>
              <a:ext uri="{FF2B5EF4-FFF2-40B4-BE49-F238E27FC236}">
                <a16:creationId xmlns:a16="http://schemas.microsoft.com/office/drawing/2014/main" id="{91D9CF6F-8960-4739-92C8-BEE054A83EB1}"/>
              </a:ext>
            </a:extLst>
          </p:cNvPr>
          <p:cNvSpPr>
            <a:spLocks noGrp="1"/>
          </p:cNvSpPr>
          <p:nvPr>
            <p:ph type="title"/>
            <p:custDataLst>
              <p:tags r:id="rId2"/>
            </p:custDataLst>
          </p:nvPr>
        </p:nvSpPr>
        <p:spPr/>
        <p:txBody>
          <a:bodyPr/>
          <a:lstStyle/>
          <a:p>
            <a:pPr>
              <a:spcAft>
                <a:spcPts val="600"/>
              </a:spcAft>
            </a:pPr>
            <a:r>
              <a:rPr lang="fr-CA" dirty="0"/>
              <a:t>En tant que personne responsable du conseil d’élèves, l’échéancier représente pour vous un atout. Les jeunes ont beaucoup d’ambition et ils désirent réaliser de grands projets. Ces projets dépassent parfois leurs moyens et leurs capacités. </a:t>
            </a:r>
          </a:p>
        </p:txBody>
      </p:sp>
      <p:pic>
        <p:nvPicPr>
          <p:cNvPr id="8" name="Graphique 7" descr="Calendrier mensuel">
            <a:extLst>
              <a:ext uri="{FF2B5EF4-FFF2-40B4-BE49-F238E27FC236}">
                <a16:creationId xmlns:a16="http://schemas.microsoft.com/office/drawing/2014/main" id="{5293501E-6C70-4E6C-9E02-3F7520CE5048}"/>
              </a:ext>
            </a:extLst>
          </p:cNvPr>
          <p:cNvPicPr>
            <a:picLocks noChangeAspect="1"/>
          </p:cNvPicPr>
          <p:nvPr>
            <p:custDataLst>
              <p:tags r:id="rId3"/>
            </p:custDataLst>
          </p:nvPr>
        </p:nvPicPr>
        <p:blipFill>
          <a:blip r:embed="rId7">
            <a:extLst>
              <a:ext uri="{96DAC541-7B7A-43D3-8B79-37D633B846F1}">
                <asvg:svgBlip xmlns:asvg="http://schemas.microsoft.com/office/drawing/2016/SVG/main" r:embed="rId8"/>
              </a:ext>
            </a:extLst>
          </a:blip>
          <a:stretch>
            <a:fillRect/>
          </a:stretch>
        </p:blipFill>
        <p:spPr>
          <a:xfrm>
            <a:off x="3106719" y="3429000"/>
            <a:ext cx="1274908" cy="1274908"/>
          </a:xfrm>
          <a:prstGeom prst="rect">
            <a:avLst/>
          </a:prstGeom>
        </p:spPr>
      </p:pic>
      <p:pic>
        <p:nvPicPr>
          <p:cNvPr id="9" name="Image 8" descr="Une image contenant chemise, dessin&#10;&#10;Description générée automatiquement">
            <a:extLst>
              <a:ext uri="{FF2B5EF4-FFF2-40B4-BE49-F238E27FC236}">
                <a16:creationId xmlns:a16="http://schemas.microsoft.com/office/drawing/2014/main" id="{321EC8A3-5214-4B8D-A712-31131C286765}"/>
              </a:ext>
            </a:extLst>
          </p:cNvPr>
          <p:cNvPicPr>
            <a:picLocks noChangeAspect="1"/>
          </p:cNvPicPr>
          <p:nvPr>
            <p:custDataLst>
              <p:tags r:id="rId4"/>
            </p:custDataLst>
          </p:nvPr>
        </p:nvPicPr>
        <p:blipFill>
          <a:blip r:embed="rId9"/>
          <a:stretch>
            <a:fillRect/>
          </a:stretch>
        </p:blipFill>
        <p:spPr>
          <a:xfrm>
            <a:off x="1932525" y="3584776"/>
            <a:ext cx="1174194" cy="2562805"/>
          </a:xfrm>
          <a:prstGeom prst="rect">
            <a:avLst/>
          </a:prstGeom>
        </p:spPr>
      </p:pic>
    </p:spTree>
    <p:extLst>
      <p:ext uri="{BB962C8B-B14F-4D97-AF65-F5344CB8AC3E}">
        <p14:creationId xmlns:p14="http://schemas.microsoft.com/office/powerpoint/2010/main" val="209941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2" name="Titre 1">
            <a:extLst>
              <a:ext uri="{FF2B5EF4-FFF2-40B4-BE49-F238E27FC236}">
                <a16:creationId xmlns:a16="http://schemas.microsoft.com/office/drawing/2014/main" id="{91D9CF6F-8960-4739-92C8-BEE054A83EB1}"/>
              </a:ext>
            </a:extLst>
          </p:cNvPr>
          <p:cNvSpPr>
            <a:spLocks noGrp="1"/>
          </p:cNvSpPr>
          <p:nvPr>
            <p:ph type="title"/>
            <p:custDataLst>
              <p:tags r:id="rId1"/>
            </p:custDataLst>
          </p:nvPr>
        </p:nvSpPr>
        <p:spPr>
          <a:xfrm>
            <a:off x="1932525" y="1830410"/>
            <a:ext cx="6570949" cy="813037"/>
          </a:xfrm>
        </p:spPr>
        <p:txBody>
          <a:bodyPr/>
          <a:lstStyle/>
          <a:p>
            <a:pPr>
              <a:spcAft>
                <a:spcPts val="600"/>
              </a:spcAft>
            </a:pPr>
            <a:r>
              <a:rPr lang="fr-CA" dirty="0"/>
              <a:t>Accompagner les membres du conseil dans la réalisation d’un échéancier détaillé vous permettra d’encadrer le projet de manière réaliste. Les jeunes seront placés au cœur de la démarche et vous éviterez ainsi de vous retrouver avec tout le projet sur les épaules.</a:t>
            </a:r>
          </a:p>
        </p:txBody>
      </p:sp>
      <p:pic>
        <p:nvPicPr>
          <p:cNvPr id="4" name="Image 3">
            <a:extLst>
              <a:ext uri="{FF2B5EF4-FFF2-40B4-BE49-F238E27FC236}">
                <a16:creationId xmlns:a16="http://schemas.microsoft.com/office/drawing/2014/main" id="{746C5BF0-A485-457A-9728-870F848FFA58}"/>
              </a:ext>
            </a:extLst>
          </p:cNvPr>
          <p:cNvPicPr>
            <a:picLocks noChangeAspect="1"/>
          </p:cNvPicPr>
          <p:nvPr>
            <p:custDataLst>
              <p:tags r:id="rId2"/>
            </p:custDataLst>
          </p:nvPr>
        </p:nvPicPr>
        <p:blipFill>
          <a:blip r:embed="rId5"/>
          <a:stretch>
            <a:fillRect/>
          </a:stretch>
        </p:blipFill>
        <p:spPr>
          <a:xfrm>
            <a:off x="3749365" y="3429000"/>
            <a:ext cx="2461196" cy="2348898"/>
          </a:xfrm>
          <a:prstGeom prst="rect">
            <a:avLst/>
          </a:prstGeom>
        </p:spPr>
      </p:pic>
    </p:spTree>
    <p:extLst>
      <p:ext uri="{BB962C8B-B14F-4D97-AF65-F5344CB8AC3E}">
        <p14:creationId xmlns:p14="http://schemas.microsoft.com/office/powerpoint/2010/main" val="1497093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4" name="Image 3"/>
          <p:cNvPicPr>
            <a:picLocks noChangeAspect="1"/>
          </p:cNvPicPr>
          <p:nvPr>
            <p:custDataLst>
              <p:tags r:id="rId1"/>
            </p:custDataLst>
          </p:nvPr>
        </p:nvPicPr>
        <p:blipFill>
          <a:blip r:embed="rId8"/>
          <a:stretch>
            <a:fillRect/>
          </a:stretch>
        </p:blipFill>
        <p:spPr>
          <a:xfrm>
            <a:off x="2991406" y="970539"/>
            <a:ext cx="4454600" cy="5737412"/>
          </a:xfrm>
          <a:prstGeom prst="rect">
            <a:avLst/>
          </a:prstGeom>
        </p:spPr>
      </p:pic>
      <p:sp>
        <p:nvSpPr>
          <p:cNvPr id="28" name="Google Shape;184;p21"/>
          <p:cNvSpPr/>
          <p:nvPr>
            <p:custDataLst>
              <p:tags r:id="rId2"/>
            </p:custDataLst>
          </p:nvPr>
        </p:nvSpPr>
        <p:spPr>
          <a:xfrm>
            <a:off x="3069829" y="1646816"/>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16" name="Google Shape;184;p21"/>
          <p:cNvSpPr/>
          <p:nvPr>
            <p:custDataLst>
              <p:tags r:id="rId3"/>
            </p:custDataLst>
          </p:nvPr>
        </p:nvSpPr>
        <p:spPr>
          <a:xfrm>
            <a:off x="3073164" y="297248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3</a:t>
            </a:r>
            <a:endParaRPr sz="1600" b="0" i="0" u="none" strike="noStrike" cap="none" dirty="0">
              <a:solidFill>
                <a:schemeClr val="lt1"/>
              </a:solidFill>
              <a:latin typeface="+mn-lt"/>
              <a:ea typeface="Calibri"/>
              <a:cs typeface="Calibri"/>
              <a:sym typeface="Calibri"/>
            </a:endParaRPr>
          </a:p>
        </p:txBody>
      </p:sp>
      <p:sp>
        <p:nvSpPr>
          <p:cNvPr id="29" name="Légende encadrée 2 28"/>
          <p:cNvSpPr/>
          <p:nvPr>
            <p:custDataLst>
              <p:tags r:id="rId4"/>
            </p:custDataLst>
          </p:nvPr>
        </p:nvSpPr>
        <p:spPr>
          <a:xfrm>
            <a:off x="1744424" y="1981068"/>
            <a:ext cx="3474281" cy="1248595"/>
          </a:xfrm>
          <a:prstGeom prst="borderCallout2">
            <a:avLst>
              <a:gd name="adj1" fmla="val -349"/>
              <a:gd name="adj2" fmla="val 28965"/>
              <a:gd name="adj3" fmla="val -14388"/>
              <a:gd name="adj4" fmla="val 31184"/>
              <a:gd name="adj5" fmla="val -15288"/>
              <a:gd name="adj6" fmla="val 36614"/>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fr-FR" dirty="0">
                <a:solidFill>
                  <a:schemeClr val="tx1"/>
                </a:solidFill>
              </a:rPr>
              <a:t>L’outil </a:t>
            </a:r>
            <a:r>
              <a:rPr lang="fr-FR" b="1" dirty="0">
                <a:solidFill>
                  <a:schemeClr val="tx1"/>
                </a:solidFill>
              </a:rPr>
              <a:t>La planification des tâches du projet</a:t>
            </a:r>
            <a:r>
              <a:rPr lang="fr-FR" dirty="0">
                <a:solidFill>
                  <a:schemeClr val="tx1"/>
                </a:solidFill>
              </a:rPr>
              <a:t> </a:t>
            </a:r>
            <a:r>
              <a:rPr lang="fr-CA" dirty="0">
                <a:solidFill>
                  <a:schemeClr val="tx1"/>
                </a:solidFill>
              </a:rPr>
              <a:t>permet aux membres du conseil de prendre conscience de toutes les tâches à faire pour réaliser le projet. </a:t>
            </a:r>
          </a:p>
        </p:txBody>
      </p:sp>
      <p:sp>
        <p:nvSpPr>
          <p:cNvPr id="17" name="Google Shape;184;p21"/>
          <p:cNvSpPr/>
          <p:nvPr>
            <p:custDataLst>
              <p:tags r:id="rId5"/>
            </p:custDataLst>
          </p:nvPr>
        </p:nvSpPr>
        <p:spPr>
          <a:xfrm>
            <a:off x="3087270" y="461930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spTree>
    <p:extLst>
      <p:ext uri="{BB962C8B-B14F-4D97-AF65-F5344CB8AC3E}">
        <p14:creationId xmlns:p14="http://schemas.microsoft.com/office/powerpoint/2010/main" val="2527524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4" name="Image 3"/>
          <p:cNvPicPr>
            <a:picLocks noChangeAspect="1"/>
          </p:cNvPicPr>
          <p:nvPr>
            <p:custDataLst>
              <p:tags r:id="rId1"/>
            </p:custDataLst>
          </p:nvPr>
        </p:nvPicPr>
        <p:blipFill>
          <a:blip r:embed="rId10"/>
          <a:stretch>
            <a:fillRect/>
          </a:stretch>
        </p:blipFill>
        <p:spPr>
          <a:xfrm>
            <a:off x="2991406" y="970539"/>
            <a:ext cx="4454600" cy="5737412"/>
          </a:xfrm>
          <a:prstGeom prst="rect">
            <a:avLst/>
          </a:prstGeom>
        </p:spPr>
      </p:pic>
      <p:sp>
        <p:nvSpPr>
          <p:cNvPr id="17" name="Google Shape;184;p21"/>
          <p:cNvSpPr/>
          <p:nvPr>
            <p:custDataLst>
              <p:tags r:id="rId2"/>
            </p:custDataLst>
          </p:nvPr>
        </p:nvSpPr>
        <p:spPr>
          <a:xfrm>
            <a:off x="3073164" y="248453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sp>
        <p:nvSpPr>
          <p:cNvPr id="16" name="Google Shape;184;p21"/>
          <p:cNvSpPr/>
          <p:nvPr>
            <p:custDataLst>
              <p:tags r:id="rId3"/>
            </p:custDataLst>
          </p:nvPr>
        </p:nvSpPr>
        <p:spPr>
          <a:xfrm>
            <a:off x="3069829" y="1646816"/>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19" name="Google Shape;184;p21"/>
          <p:cNvSpPr/>
          <p:nvPr>
            <p:custDataLst>
              <p:tags r:id="rId4"/>
            </p:custDataLst>
          </p:nvPr>
        </p:nvSpPr>
        <p:spPr>
          <a:xfrm>
            <a:off x="3073164" y="297248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3</a:t>
            </a:r>
            <a:endParaRPr sz="1600" b="0" i="0" u="none" strike="noStrike" cap="none" dirty="0">
              <a:solidFill>
                <a:schemeClr val="lt1"/>
              </a:solidFill>
              <a:latin typeface="+mn-lt"/>
              <a:ea typeface="Calibri"/>
              <a:cs typeface="Calibri"/>
              <a:sym typeface="Calibri"/>
            </a:endParaRPr>
          </a:p>
        </p:txBody>
      </p:sp>
      <p:sp>
        <p:nvSpPr>
          <p:cNvPr id="20" name="Google Shape;184;p21"/>
          <p:cNvSpPr/>
          <p:nvPr>
            <p:custDataLst>
              <p:tags r:id="rId5"/>
            </p:custDataLst>
          </p:nvPr>
        </p:nvSpPr>
        <p:spPr>
          <a:xfrm>
            <a:off x="3087270" y="461930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sp>
        <p:nvSpPr>
          <p:cNvPr id="18" name="Légende encadrée 2 17"/>
          <p:cNvSpPr/>
          <p:nvPr>
            <p:custDataLst>
              <p:tags r:id="rId6"/>
            </p:custDataLst>
          </p:nvPr>
        </p:nvSpPr>
        <p:spPr>
          <a:xfrm>
            <a:off x="1585960" y="2955489"/>
            <a:ext cx="1758485" cy="1998521"/>
          </a:xfrm>
          <a:prstGeom prst="borderCallout2">
            <a:avLst>
              <a:gd name="adj1" fmla="val -2741"/>
              <a:gd name="adj2" fmla="val 54720"/>
              <a:gd name="adj3" fmla="val -9577"/>
              <a:gd name="adj4" fmla="val 55978"/>
              <a:gd name="adj5" fmla="val -14928"/>
              <a:gd name="adj6" fmla="val 81408"/>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fr-FR" dirty="0">
                <a:solidFill>
                  <a:schemeClr val="tx1"/>
                </a:solidFill>
              </a:rPr>
              <a:t>Selon l’ampleur du projet, l’échéancier peut être fait en semaines ou en mois (par exemple, la semaine 1 devient la période 1 dans l’outil).</a:t>
            </a:r>
          </a:p>
        </p:txBody>
      </p:sp>
      <p:sp>
        <p:nvSpPr>
          <p:cNvPr id="2" name="Ellipse 1">
            <a:extLst>
              <a:ext uri="{FF2B5EF4-FFF2-40B4-BE49-F238E27FC236}">
                <a16:creationId xmlns:a16="http://schemas.microsoft.com/office/drawing/2014/main" id="{9C7CB15A-BCC4-41A3-A9B3-1A4ADF19F177}"/>
              </a:ext>
            </a:extLst>
          </p:cNvPr>
          <p:cNvSpPr/>
          <p:nvPr>
            <p:custDataLst>
              <p:tags r:id="rId7"/>
            </p:custDataLst>
          </p:nvPr>
        </p:nvSpPr>
        <p:spPr>
          <a:xfrm>
            <a:off x="3742006" y="2972488"/>
            <a:ext cx="604911" cy="257175"/>
          </a:xfrm>
          <a:prstGeom prst="ellipse">
            <a:avLst/>
          </a:prstGeom>
          <a:noFill/>
          <a:ln>
            <a:solidFill>
              <a:srgbClr val="91195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69876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4" name="Image 3"/>
          <p:cNvPicPr>
            <a:picLocks noChangeAspect="1"/>
          </p:cNvPicPr>
          <p:nvPr>
            <p:custDataLst>
              <p:tags r:id="rId1"/>
            </p:custDataLst>
          </p:nvPr>
        </p:nvPicPr>
        <p:blipFill>
          <a:blip r:embed="rId9"/>
          <a:stretch>
            <a:fillRect/>
          </a:stretch>
        </p:blipFill>
        <p:spPr>
          <a:xfrm>
            <a:off x="2991406" y="970539"/>
            <a:ext cx="4454600" cy="5737412"/>
          </a:xfrm>
          <a:prstGeom prst="rect">
            <a:avLst/>
          </a:prstGeom>
        </p:spPr>
      </p:pic>
      <p:sp>
        <p:nvSpPr>
          <p:cNvPr id="19" name="Google Shape;184;p21"/>
          <p:cNvSpPr/>
          <p:nvPr>
            <p:custDataLst>
              <p:tags r:id="rId2"/>
            </p:custDataLst>
          </p:nvPr>
        </p:nvSpPr>
        <p:spPr>
          <a:xfrm>
            <a:off x="3073164" y="297248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3</a:t>
            </a:r>
            <a:endParaRPr sz="1600" b="0" i="0" u="none" strike="noStrike" cap="none" dirty="0">
              <a:solidFill>
                <a:schemeClr val="lt1"/>
              </a:solidFill>
              <a:latin typeface="+mn-lt"/>
              <a:ea typeface="Calibri"/>
              <a:cs typeface="Calibri"/>
              <a:sym typeface="Calibri"/>
            </a:endParaRPr>
          </a:p>
        </p:txBody>
      </p:sp>
      <p:sp>
        <p:nvSpPr>
          <p:cNvPr id="16" name="Google Shape;184;p21"/>
          <p:cNvSpPr/>
          <p:nvPr>
            <p:custDataLst>
              <p:tags r:id="rId3"/>
            </p:custDataLst>
          </p:nvPr>
        </p:nvSpPr>
        <p:spPr>
          <a:xfrm>
            <a:off x="3069829" y="1646816"/>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17" name="Google Shape;184;p21"/>
          <p:cNvSpPr/>
          <p:nvPr>
            <p:custDataLst>
              <p:tags r:id="rId4"/>
            </p:custDataLst>
          </p:nvPr>
        </p:nvSpPr>
        <p:spPr>
          <a:xfrm>
            <a:off x="3073164" y="248453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sp>
        <p:nvSpPr>
          <p:cNvPr id="18" name="Google Shape;184;p21"/>
          <p:cNvSpPr/>
          <p:nvPr>
            <p:custDataLst>
              <p:tags r:id="rId5"/>
            </p:custDataLst>
          </p:nvPr>
        </p:nvSpPr>
        <p:spPr>
          <a:xfrm>
            <a:off x="3087270" y="461930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sp>
        <p:nvSpPr>
          <p:cNvPr id="20" name="Légende encadrée 2 19"/>
          <p:cNvSpPr/>
          <p:nvPr>
            <p:custDataLst>
              <p:tags r:id="rId6"/>
            </p:custDataLst>
          </p:nvPr>
        </p:nvSpPr>
        <p:spPr>
          <a:xfrm>
            <a:off x="1983734" y="1028701"/>
            <a:ext cx="3829929" cy="1828399"/>
          </a:xfrm>
          <a:prstGeom prst="borderCallout2">
            <a:avLst>
              <a:gd name="adj1" fmla="val 105301"/>
              <a:gd name="adj2" fmla="val 11661"/>
              <a:gd name="adj3" fmla="val 116235"/>
              <a:gd name="adj4" fmla="val 13713"/>
              <a:gd name="adj5" fmla="val 112697"/>
              <a:gd name="adj6" fmla="val 27903"/>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fr-FR" dirty="0">
                <a:solidFill>
                  <a:schemeClr val="tx1"/>
                </a:solidFill>
              </a:rPr>
              <a:t>Le tableau vous permet d’inscrire chacune des tâches et d’identifier la personne responsable de chacune de ces tâches. Il est très important de nommer une seule personne responsable par tâche de manière à assurer le suivi. Par contre, la collaboration est possible à l’intérieur d’une tâche.</a:t>
            </a:r>
          </a:p>
        </p:txBody>
      </p:sp>
    </p:spTree>
    <p:extLst>
      <p:ext uri="{BB962C8B-B14F-4D97-AF65-F5344CB8AC3E}">
        <p14:creationId xmlns:p14="http://schemas.microsoft.com/office/powerpoint/2010/main" val="205392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pic>
        <p:nvPicPr>
          <p:cNvPr id="4" name="Image 3"/>
          <p:cNvPicPr>
            <a:picLocks noChangeAspect="1"/>
          </p:cNvPicPr>
          <p:nvPr>
            <p:custDataLst>
              <p:tags r:id="rId1"/>
            </p:custDataLst>
          </p:nvPr>
        </p:nvPicPr>
        <p:blipFill>
          <a:blip r:embed="rId9"/>
          <a:stretch>
            <a:fillRect/>
          </a:stretch>
        </p:blipFill>
        <p:spPr>
          <a:xfrm>
            <a:off x="2991406" y="970539"/>
            <a:ext cx="4454600" cy="5737412"/>
          </a:xfrm>
          <a:prstGeom prst="rect">
            <a:avLst/>
          </a:prstGeom>
        </p:spPr>
      </p:pic>
      <p:sp>
        <p:nvSpPr>
          <p:cNvPr id="26" name="Google Shape;184;p21"/>
          <p:cNvSpPr/>
          <p:nvPr>
            <p:custDataLst>
              <p:tags r:id="rId2"/>
            </p:custDataLst>
          </p:nvPr>
        </p:nvSpPr>
        <p:spPr>
          <a:xfrm>
            <a:off x="3087270" y="461930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4</a:t>
            </a:r>
            <a:endParaRPr sz="1600" b="0" i="0" u="none" strike="noStrike" cap="none" dirty="0">
              <a:solidFill>
                <a:schemeClr val="lt1"/>
              </a:solidFill>
              <a:latin typeface="+mn-lt"/>
              <a:ea typeface="Calibri"/>
              <a:cs typeface="Calibri"/>
              <a:sym typeface="Calibri"/>
            </a:endParaRPr>
          </a:p>
        </p:txBody>
      </p:sp>
      <p:sp>
        <p:nvSpPr>
          <p:cNvPr id="27" name="Légende encadrée 2 26"/>
          <p:cNvSpPr/>
          <p:nvPr>
            <p:custDataLst>
              <p:tags r:id="rId3"/>
            </p:custDataLst>
          </p:nvPr>
        </p:nvSpPr>
        <p:spPr>
          <a:xfrm>
            <a:off x="1753542" y="5211183"/>
            <a:ext cx="2667456" cy="1316225"/>
          </a:xfrm>
          <a:prstGeom prst="borderCallout2">
            <a:avLst>
              <a:gd name="adj1" fmla="val -3691"/>
              <a:gd name="adj2" fmla="val 34357"/>
              <a:gd name="adj3" fmla="val -26313"/>
              <a:gd name="adj4" fmla="val 34176"/>
              <a:gd name="adj5" fmla="val -39099"/>
              <a:gd name="adj6" fmla="val 46454"/>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4000"/>
              </a:lnSpc>
            </a:pPr>
            <a:r>
              <a:rPr lang="fr-CA" dirty="0">
                <a:solidFill>
                  <a:schemeClr val="tx1"/>
                </a:solidFill>
              </a:rPr>
              <a:t>Une fois qu’il est complété, affichez l’échéancier ou rendez-le disponible pour consultation auprès des membres du conseil.</a:t>
            </a:r>
            <a:endParaRPr lang="fr-FR" dirty="0">
              <a:solidFill>
                <a:schemeClr val="tx1"/>
              </a:solidFill>
            </a:endParaRPr>
          </a:p>
        </p:txBody>
      </p:sp>
      <p:sp>
        <p:nvSpPr>
          <p:cNvPr id="16" name="Google Shape;184;p21"/>
          <p:cNvSpPr/>
          <p:nvPr>
            <p:custDataLst>
              <p:tags r:id="rId4"/>
            </p:custDataLst>
          </p:nvPr>
        </p:nvSpPr>
        <p:spPr>
          <a:xfrm>
            <a:off x="3069829" y="1646816"/>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1</a:t>
            </a:r>
            <a:endParaRPr sz="1600" b="0" i="0" u="none" strike="noStrike" cap="none" dirty="0">
              <a:solidFill>
                <a:schemeClr val="lt1"/>
              </a:solidFill>
              <a:latin typeface="+mn-lt"/>
              <a:ea typeface="Calibri"/>
              <a:cs typeface="Calibri"/>
              <a:sym typeface="Calibri"/>
            </a:endParaRPr>
          </a:p>
        </p:txBody>
      </p:sp>
      <p:sp>
        <p:nvSpPr>
          <p:cNvPr id="17" name="Google Shape;184;p21"/>
          <p:cNvSpPr/>
          <p:nvPr>
            <p:custDataLst>
              <p:tags r:id="rId5"/>
            </p:custDataLst>
          </p:nvPr>
        </p:nvSpPr>
        <p:spPr>
          <a:xfrm>
            <a:off x="3073164" y="248453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2</a:t>
            </a:r>
            <a:endParaRPr sz="1600" b="0" i="0" u="none" strike="noStrike" cap="none" dirty="0">
              <a:solidFill>
                <a:schemeClr val="lt1"/>
              </a:solidFill>
              <a:latin typeface="+mn-lt"/>
              <a:ea typeface="Calibri"/>
              <a:cs typeface="Calibri"/>
              <a:sym typeface="Calibri"/>
            </a:endParaRPr>
          </a:p>
        </p:txBody>
      </p:sp>
      <p:sp>
        <p:nvSpPr>
          <p:cNvPr id="18" name="Google Shape;184;p21"/>
          <p:cNvSpPr/>
          <p:nvPr>
            <p:custDataLst>
              <p:tags r:id="rId6"/>
            </p:custDataLst>
          </p:nvPr>
        </p:nvSpPr>
        <p:spPr>
          <a:xfrm>
            <a:off x="3073164" y="2972488"/>
            <a:ext cx="257175" cy="257175"/>
          </a:xfrm>
          <a:prstGeom prst="ellipse">
            <a:avLst/>
          </a:prstGeom>
          <a:solidFill>
            <a:srgbClr val="8CC63F"/>
          </a:solidFill>
          <a:ln w="12700" cap="flat" cmpd="sng">
            <a:solidFill>
              <a:srgbClr val="14173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fr-CA" sz="1600" dirty="0">
                <a:solidFill>
                  <a:schemeClr val="lt1"/>
                </a:solidFill>
                <a:latin typeface="+mn-lt"/>
                <a:ea typeface="Calibri"/>
                <a:cs typeface="Calibri"/>
                <a:sym typeface="Calibri"/>
              </a:rPr>
              <a:t>3</a:t>
            </a:r>
            <a:endParaRPr sz="1600" b="0" i="0" u="none" strike="noStrike" cap="none" dirty="0">
              <a:solidFill>
                <a:schemeClr val="lt1"/>
              </a:solidFill>
              <a:latin typeface="+mn-lt"/>
              <a:ea typeface="Calibri"/>
              <a:cs typeface="Calibri"/>
              <a:sym typeface="Calibri"/>
            </a:endParaRPr>
          </a:p>
        </p:txBody>
      </p:sp>
    </p:spTree>
    <p:extLst>
      <p:ext uri="{BB962C8B-B14F-4D97-AF65-F5344CB8AC3E}">
        <p14:creationId xmlns:p14="http://schemas.microsoft.com/office/powerpoint/2010/main" val="13268208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7"/>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5"/>
</p:tagLst>
</file>

<file path=ppt/tags/tag42.xml><?xml version="1.0" encoding="utf-8"?>
<p:tagLst xmlns:a="http://schemas.openxmlformats.org/drawingml/2006/main" xmlns:r="http://schemas.openxmlformats.org/officeDocument/2006/relationships" xmlns:p="http://schemas.openxmlformats.org/presentationml/2006/main">
  <p:tag name="NUM" val="6"/>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4"/>
</p:tagLst>
</file>

<file path=ppt/tags/tag51.xml><?xml version="1.0" encoding="utf-8"?>
<p:tagLst xmlns:a="http://schemas.openxmlformats.org/drawingml/2006/main" xmlns:r="http://schemas.openxmlformats.org/officeDocument/2006/relationships" xmlns:p="http://schemas.openxmlformats.org/presentationml/2006/main">
  <p:tag name="NUM" val="5"/>
</p:tagLst>
</file>

<file path=ppt/tags/tag52.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
        <AccountId xsi:nil="true"/>
        <AccountType/>
      </UserInfo>
    </SharedWithUsers>
    <MediaLengthInSeconds xmlns="5f23f9c8-bac7-42ba-8538-2846167e7cd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774E0E-4F58-432F-9D67-EBABBBF46412}">
  <ds:schemaRefs>
    <ds:schemaRef ds:uri="http://schemas.microsoft.com/sharepoint/v3/contenttype/forms"/>
  </ds:schemaRefs>
</ds:datastoreItem>
</file>

<file path=customXml/itemProps2.xml><?xml version="1.0" encoding="utf-8"?>
<ds:datastoreItem xmlns:ds="http://schemas.openxmlformats.org/officeDocument/2006/customXml" ds:itemID="{D846106F-C790-4A53-94CC-76E513C38E72}">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customXml/itemProps3.xml><?xml version="1.0" encoding="utf-8"?>
<ds:datastoreItem xmlns:ds="http://schemas.openxmlformats.org/officeDocument/2006/customXml" ds:itemID="{49BFDDF4-EE78-4A07-8039-F39ED9DF27B8}"/>
</file>

<file path=docProps/app.xml><?xml version="1.0" encoding="utf-8"?>
<Properties xmlns="http://schemas.openxmlformats.org/officeDocument/2006/extended-properties" xmlns:vt="http://schemas.openxmlformats.org/officeDocument/2006/docPropsVTypes">
  <TotalTime>1052</TotalTime>
  <Words>551</Words>
  <Application>Microsoft Office PowerPoint</Application>
  <PresentationFormat>Affichage à l'écran (4:3)</PresentationFormat>
  <Paragraphs>49</Paragraphs>
  <Slides>12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12</vt:i4>
      </vt:variant>
    </vt:vector>
  </HeadingPairs>
  <TitlesOfParts>
    <vt:vector size="17" baseType="lpstr">
      <vt:lpstr>Arial</vt:lpstr>
      <vt:lpstr>Arial Unicode MS</vt:lpstr>
      <vt:lpstr>Calibri</vt:lpstr>
      <vt:lpstr>Segoe Print</vt:lpstr>
      <vt:lpstr>Thème Office</vt:lpstr>
      <vt:lpstr>Module 9 Découvrir la démarche de réalisation d’un projet collectif</vt:lpstr>
      <vt:lpstr>Dans cette leçon, il est question de l’échéancier.</vt:lpstr>
      <vt:lpstr>Pourquoi est-il important de planifier les tâches à réaliser dès le début du projet? </vt:lpstr>
      <vt:lpstr>En tant que personne responsable du conseil d’élèves, l’échéancier représente pour vous un atout. Les jeunes ont beaucoup d’ambition et ils désirent réaliser de grands projets. Ces projets dépassent parfois leurs moyens et leurs capacités. </vt:lpstr>
      <vt:lpstr>Accompagner les membres du conseil dans la réalisation d’un échéancier détaillé vous permettra d’encadrer le projet de manière réaliste. Les jeunes seront placés au cœur de la démarche et vous éviterez ainsi de vous retrouver avec tout le projet sur les épaules.</vt:lpstr>
      <vt:lpstr>Présentation PowerPoint</vt:lpstr>
      <vt:lpstr>Présentation PowerPoint</vt:lpstr>
      <vt:lpstr>Présentation PowerPoint</vt:lpstr>
      <vt:lpstr>Présentation PowerPoint</vt:lpstr>
      <vt:lpstr>Certains conseils d’élèves développent l’échéancier collectivement. Voici comment procéder : </vt:lpstr>
      <vt:lpstr>Vous avez terminé la leçon 9.1.4 – Échéancier.     Consultez les autres leçons du Module 9 – Découvrir la démarche de réalisation d’un projet collectif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104</cp:revision>
  <dcterms:modified xsi:type="dcterms:W3CDTF">2022-07-28T12:29:04Z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239500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