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4.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5.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6.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7.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8.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9.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0.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1.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4"/>
  </p:notesMasterIdLst>
  <p:sldIdLst>
    <p:sldId id="267" r:id="rId5"/>
    <p:sldId id="257" r:id="rId6"/>
    <p:sldId id="285" r:id="rId7"/>
    <p:sldId id="286" r:id="rId8"/>
    <p:sldId id="288" r:id="rId9"/>
    <p:sldId id="287" r:id="rId10"/>
    <p:sldId id="289" r:id="rId11"/>
    <p:sldId id="290" r:id="rId12"/>
    <p:sldId id="291" r:id="rId13"/>
    <p:sldId id="292" r:id="rId14"/>
    <p:sldId id="276" r:id="rId15"/>
    <p:sldId id="284" r:id="rId16"/>
    <p:sldId id="273" r:id="rId17"/>
    <p:sldId id="283" r:id="rId18"/>
    <p:sldId id="280" r:id="rId19"/>
    <p:sldId id="279" r:id="rId20"/>
    <p:sldId id="275" r:id="rId21"/>
    <p:sldId id="271" r:id="rId22"/>
    <p:sldId id="272"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724"/>
    <a:srgbClr val="91195A"/>
    <a:srgbClr val="FFFFFF"/>
    <a:srgbClr val="00A8B0"/>
    <a:srgbClr val="D4F0F4"/>
    <a:srgbClr val="141733"/>
    <a:srgbClr val="00B6BD"/>
    <a:srgbClr val="76D0DC"/>
    <a:srgbClr val="00E3EE"/>
    <a:srgbClr val="00C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81A802-A4DA-44C6-BF36-67A8C949919D}" v="82" dt="2022-07-28T12:23:38.0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3" autoAdjust="0"/>
    <p:restoredTop sz="95352" autoAdjust="0"/>
  </p:normalViewPr>
  <p:slideViewPr>
    <p:cSldViewPr snapToGrid="0">
      <p:cViewPr varScale="1">
        <p:scale>
          <a:sx n="75" d="100"/>
          <a:sy n="75" d="100"/>
        </p:scale>
        <p:origin x="117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DE81A802-A4DA-44C6-BF36-67A8C949919D}"/>
    <pc:docChg chg="undo custSel modSld modMainMaster">
      <pc:chgData name="Catherine Lebossé" userId="ed73c8c4-4b80-4d34-8775-49acab88a2c9" providerId="ADAL" clId="{DE81A802-A4DA-44C6-BF36-67A8C949919D}" dt="2022-07-28T12:27:11.608" v="58" actId="108"/>
      <pc:docMkLst>
        <pc:docMk/>
      </pc:docMkLst>
      <pc:sldChg chg="modSp mod">
        <pc:chgData name="Catherine Lebossé" userId="ed73c8c4-4b80-4d34-8775-49acab88a2c9" providerId="ADAL" clId="{DE81A802-A4DA-44C6-BF36-67A8C949919D}" dt="2022-07-28T12:24:07.584" v="33" actId="20577"/>
        <pc:sldMkLst>
          <pc:docMk/>
          <pc:sldMk cId="891473515" sldId="267"/>
        </pc:sldMkLst>
        <pc:spChg chg="mod">
          <ac:chgData name="Catherine Lebossé" userId="ed73c8c4-4b80-4d34-8775-49acab88a2c9" providerId="ADAL" clId="{DE81A802-A4DA-44C6-BF36-67A8C949919D}" dt="2022-07-28T12:24:07.556" v="32" actId="20577"/>
          <ac:spMkLst>
            <pc:docMk/>
            <pc:sldMk cId="891473515" sldId="267"/>
            <ac:spMk id="6" creationId="{A2C1B48E-7B32-422B-A3AB-6036F1EC79F3}"/>
          </ac:spMkLst>
        </pc:spChg>
        <pc:spChg chg="mod">
          <ac:chgData name="Catherine Lebossé" userId="ed73c8c4-4b80-4d34-8775-49acab88a2c9" providerId="ADAL" clId="{DE81A802-A4DA-44C6-BF36-67A8C949919D}" dt="2022-07-28T12:24:07.584" v="33" actId="20577"/>
          <ac:spMkLst>
            <pc:docMk/>
            <pc:sldMk cId="891473515" sldId="267"/>
            <ac:spMk id="11" creationId="{EE981076-92D3-425D-AD0F-FA1ADEA54F13}"/>
          </ac:spMkLst>
        </pc:spChg>
        <pc:spChg chg="mod">
          <ac:chgData name="Catherine Lebossé" userId="ed73c8c4-4b80-4d34-8775-49acab88a2c9" providerId="ADAL" clId="{DE81A802-A4DA-44C6-BF36-67A8C949919D}" dt="2022-07-18T19:10:54.108" v="11" actId="20577"/>
          <ac:spMkLst>
            <pc:docMk/>
            <pc:sldMk cId="891473515" sldId="267"/>
            <ac:spMk id="12" creationId="{EF8810E5-542C-451B-A56D-C9D2C42383D4}"/>
          </ac:spMkLst>
        </pc:spChg>
      </pc:sldChg>
      <pc:sldChg chg="modSp mod">
        <pc:chgData name="Catherine Lebossé" userId="ed73c8c4-4b80-4d34-8775-49acab88a2c9" providerId="ADAL" clId="{DE81A802-A4DA-44C6-BF36-67A8C949919D}" dt="2022-07-28T12:24:19.456" v="37" actId="313"/>
        <pc:sldMkLst>
          <pc:docMk/>
          <pc:sldMk cId="4063182989" sldId="271"/>
        </pc:sldMkLst>
        <pc:spChg chg="mod">
          <ac:chgData name="Catherine Lebossé" userId="ed73c8c4-4b80-4d34-8775-49acab88a2c9" providerId="ADAL" clId="{DE81A802-A4DA-44C6-BF36-67A8C949919D}" dt="2022-07-28T12:24:06.231" v="31" actId="20577"/>
          <ac:spMkLst>
            <pc:docMk/>
            <pc:sldMk cId="4063182989" sldId="271"/>
            <ac:spMk id="24" creationId="{F471E230-7ED6-4266-B1E0-A36F0006A76C}"/>
          </ac:spMkLst>
        </pc:spChg>
        <pc:spChg chg="mod">
          <ac:chgData name="Catherine Lebossé" userId="ed73c8c4-4b80-4d34-8775-49acab88a2c9" providerId="ADAL" clId="{DE81A802-A4DA-44C6-BF36-67A8C949919D}" dt="2022-07-28T12:24:19.456" v="37" actId="313"/>
          <ac:spMkLst>
            <pc:docMk/>
            <pc:sldMk cId="4063182989" sldId="271"/>
            <ac:spMk id="208" creationId="{00000000-0000-0000-0000-000000000000}"/>
          </ac:spMkLst>
        </pc:spChg>
      </pc:sldChg>
      <pc:sldChg chg="modSp mod">
        <pc:chgData name="Catherine Lebossé" userId="ed73c8c4-4b80-4d34-8775-49acab88a2c9" providerId="ADAL" clId="{DE81A802-A4DA-44C6-BF36-67A8C949919D}" dt="2022-07-28T12:27:11.608" v="58" actId="108"/>
        <pc:sldMkLst>
          <pc:docMk/>
          <pc:sldMk cId="2527524407" sldId="273"/>
        </pc:sldMkLst>
        <pc:spChg chg="mod">
          <ac:chgData name="Catherine Lebossé" userId="ed73c8c4-4b80-4d34-8775-49acab88a2c9" providerId="ADAL" clId="{DE81A802-A4DA-44C6-BF36-67A8C949919D}" dt="2022-07-28T12:27:11.608" v="58" actId="108"/>
          <ac:spMkLst>
            <pc:docMk/>
            <pc:sldMk cId="2527524407" sldId="273"/>
            <ac:spMk id="32" creationId="{00000000-0000-0000-0000-000000000000}"/>
          </ac:spMkLst>
        </pc:spChg>
      </pc:sldChg>
      <pc:sldChg chg="modSp mod">
        <pc:chgData name="Catherine Lebossé" userId="ed73c8c4-4b80-4d34-8775-49acab88a2c9" providerId="ADAL" clId="{DE81A802-A4DA-44C6-BF36-67A8C949919D}" dt="2022-07-28T12:24:04.451" v="24" actId="20577"/>
        <pc:sldMkLst>
          <pc:docMk/>
          <pc:sldMk cId="1631029394" sldId="275"/>
        </pc:sldMkLst>
        <pc:spChg chg="mod">
          <ac:chgData name="Catherine Lebossé" userId="ed73c8c4-4b80-4d34-8775-49acab88a2c9" providerId="ADAL" clId="{DE81A802-A4DA-44C6-BF36-67A8C949919D}" dt="2022-07-28T12:24:04.451" v="24" actId="20577"/>
          <ac:spMkLst>
            <pc:docMk/>
            <pc:sldMk cId="1631029394" sldId="275"/>
            <ac:spMk id="2" creationId="{1631828F-118A-404D-9A7D-1549D110F905}"/>
          </ac:spMkLst>
        </pc:spChg>
      </pc:sldChg>
      <pc:sldChg chg="modSp mod">
        <pc:chgData name="Catherine Lebossé" userId="ed73c8c4-4b80-4d34-8775-49acab88a2c9" providerId="ADAL" clId="{DE81A802-A4DA-44C6-BF36-67A8C949919D}" dt="2022-07-28T12:24:04.051" v="21" actId="20577"/>
        <pc:sldMkLst>
          <pc:docMk/>
          <pc:sldMk cId="4197024316" sldId="287"/>
        </pc:sldMkLst>
        <pc:spChg chg="mod">
          <ac:chgData name="Catherine Lebossé" userId="ed73c8c4-4b80-4d34-8775-49acab88a2c9" providerId="ADAL" clId="{DE81A802-A4DA-44C6-BF36-67A8C949919D}" dt="2022-07-28T12:24:04.051" v="21" actId="20577"/>
          <ac:spMkLst>
            <pc:docMk/>
            <pc:sldMk cId="4197024316" sldId="287"/>
            <ac:spMk id="2" creationId="{F326FD5B-E897-4325-99F1-0EB3E717C186}"/>
          </ac:spMkLst>
        </pc:spChg>
      </pc:sldChg>
      <pc:sldMasterChg chg="modSldLayout">
        <pc:chgData name="Catherine Lebossé" userId="ed73c8c4-4b80-4d34-8775-49acab88a2c9" providerId="ADAL" clId="{DE81A802-A4DA-44C6-BF36-67A8C949919D}" dt="2022-07-18T19:11:25.865" v="12" actId="14826"/>
        <pc:sldMasterMkLst>
          <pc:docMk/>
          <pc:sldMasterMk cId="0" sldId="2147483659"/>
        </pc:sldMasterMkLst>
        <pc:sldLayoutChg chg="modSp">
          <pc:chgData name="Catherine Lebossé" userId="ed73c8c4-4b80-4d34-8775-49acab88a2c9" providerId="ADAL" clId="{DE81A802-A4DA-44C6-BF36-67A8C949919D}" dt="2022-07-18T19:11:25.865" v="12" actId="14826"/>
          <pc:sldLayoutMkLst>
            <pc:docMk/>
            <pc:sldMasterMk cId="0" sldId="2147483659"/>
            <pc:sldLayoutMk cId="3856721054" sldId="2147483663"/>
          </pc:sldLayoutMkLst>
          <pc:picChg chg="mod">
            <ac:chgData name="Catherine Lebossé" userId="ed73c8c4-4b80-4d34-8775-49acab88a2c9" providerId="ADAL" clId="{DE81A802-A4DA-44C6-BF36-67A8C949919D}" dt="2022-07-18T19:11:25.865" v="12" actId="14826"/>
            <ac:picMkLst>
              <pc:docMk/>
              <pc:sldMasterMk cId="0" sldId="2147483659"/>
              <pc:sldLayoutMk cId="3856721054" sldId="2147483663"/>
              <ac:picMk id="21" creationId="{4BEA2A7E-FD4B-4469-89E5-A13F77D3C87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1175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3827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6654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854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130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4892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5300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74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1536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078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6157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5417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9%20-%20Le&#231;on%209.1.3%20Partenair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9%20-%20Le&#231;on%209.1.3%20Partenair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62987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atin typeface="Arial" panose="020B0604020202020204" pitchFamily="34" charset="0"/>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203D8C18-289F-45D5-A6AE-39F86A020091}"/>
              </a:ext>
            </a:extLst>
          </p:cNvPr>
          <p:cNvSpPr txBox="1"/>
          <p:nvPr userDrawn="1"/>
        </p:nvSpPr>
        <p:spPr>
          <a:xfrm>
            <a:off x="6193767" y="291570"/>
            <a:ext cx="2309708" cy="338554"/>
          </a:xfrm>
          <a:prstGeom prst="rect">
            <a:avLst/>
          </a:prstGeom>
          <a:noFill/>
        </p:spPr>
        <p:txBody>
          <a:bodyPr wrap="square" rtlCol="0">
            <a:spAutoFit/>
          </a:bodyPr>
          <a:lstStyle/>
          <a:p>
            <a:pPr algn="ctr"/>
            <a:r>
              <a:rPr lang="fr-CA" sz="1600" dirty="0">
                <a:solidFill>
                  <a:schemeClr val="bg1"/>
                </a:solidFill>
              </a:rPr>
              <a:t>Module 9 – Leçon 9.1.3</a:t>
            </a:r>
          </a:p>
        </p:txBody>
      </p:sp>
      <p:sp>
        <p:nvSpPr>
          <p:cNvPr id="3" name="ZoneTexte 2">
            <a:extLst>
              <a:ext uri="{FF2B5EF4-FFF2-40B4-BE49-F238E27FC236}">
                <a16:creationId xmlns:a16="http://schemas.microsoft.com/office/drawing/2014/main" id="{F335EDD8-CFD5-4902-BC5A-AEB6091D9A33}"/>
              </a:ext>
            </a:extLst>
          </p:cNvPr>
          <p:cNvSpPr txBox="1"/>
          <p:nvPr userDrawn="1"/>
        </p:nvSpPr>
        <p:spPr>
          <a:xfrm>
            <a:off x="308868" y="5633468"/>
            <a:ext cx="825867" cy="230832"/>
          </a:xfrm>
          <a:prstGeom prst="rect">
            <a:avLst/>
          </a:prstGeom>
          <a:noFill/>
        </p:spPr>
        <p:txBody>
          <a:bodyPr wrap="none" rtlCol="0">
            <a:spAutoFit/>
          </a:bodyPr>
          <a:lstStyle/>
          <a:p>
            <a:pPr algn="ctr"/>
            <a:r>
              <a:rPr lang="fr-CA" sz="900" b="1" dirty="0">
                <a:latin typeface="Arial" panose="020B0604020202020204" pitchFamily="34" charset="0"/>
                <a:cs typeface="Arial" panose="020B0604020202020204" pitchFamily="34" charset="0"/>
                <a:hlinkClick r:id="rId3"/>
              </a:rPr>
              <a:t>Par courriel</a:t>
            </a:r>
            <a:endParaRPr lang="fr-CA"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71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atin typeface="Arial" panose="020B0604020202020204" pitchFamily="34" charset="0"/>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9" name="Google Shape;119;p16">
            <a:extLst>
              <a:ext uri="{FF2B5EF4-FFF2-40B4-BE49-F238E27FC236}">
                <a16:creationId xmlns:a16="http://schemas.microsoft.com/office/drawing/2014/main" id="{D58D4ED3-DE69-4070-8275-A8E1F5E3853C}"/>
              </a:ext>
            </a:extLst>
          </p:cNvPr>
          <p:cNvSpPr txBox="1"/>
          <p:nvPr/>
        </p:nvSpPr>
        <p:spPr>
          <a:xfrm>
            <a:off x="1932525" y="1143072"/>
            <a:ext cx="5011200" cy="319968"/>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B8C724"/>
                </a:solidFill>
                <a:latin typeface="Arial" panose="020B0604020202020204" pitchFamily="34" charset="0"/>
                <a:ea typeface="Arial Unicode MS" panose="020B0604020202020204" pitchFamily="34" charset="-128"/>
                <a:cs typeface="Arial" panose="020B0604020202020204" pitchFamily="34" charset="0"/>
                <a:sym typeface="Arial"/>
              </a:rPr>
              <a:t>Partenaires</a:t>
            </a:r>
            <a:endParaRPr sz="1600" b="1" i="0" u="none" strike="noStrike" cap="none" dirty="0">
              <a:solidFill>
                <a:srgbClr val="B8C724"/>
              </a:solidFill>
              <a:latin typeface="Arial" panose="020B0604020202020204" pitchFamily="34" charset="0"/>
              <a:ea typeface="Arial Unicode MS" panose="020B0604020202020204" pitchFamily="34" charset="-128"/>
              <a:cs typeface="Arial" panose="020B0604020202020204" pitchFamily="34" charset="0"/>
              <a:sym typeface="Arial"/>
            </a:endParaRPr>
          </a:p>
        </p:txBody>
      </p:sp>
      <p:sp>
        <p:nvSpPr>
          <p:cNvPr id="22" name="ZoneTexte 21">
            <a:extLst>
              <a:ext uri="{FF2B5EF4-FFF2-40B4-BE49-F238E27FC236}">
                <a16:creationId xmlns:a16="http://schemas.microsoft.com/office/drawing/2014/main" id="{6F9B2632-DEC0-4897-9E1E-6CD4C198AA9A}"/>
              </a:ext>
            </a:extLst>
          </p:cNvPr>
          <p:cNvSpPr txBox="1"/>
          <p:nvPr userDrawn="1"/>
        </p:nvSpPr>
        <p:spPr>
          <a:xfrm>
            <a:off x="6185141" y="291570"/>
            <a:ext cx="2318334" cy="338554"/>
          </a:xfrm>
          <a:prstGeom prst="rect">
            <a:avLst/>
          </a:prstGeom>
          <a:noFill/>
        </p:spPr>
        <p:txBody>
          <a:bodyPr wrap="square" rtlCol="0">
            <a:spAutoFit/>
          </a:bodyPr>
          <a:lstStyle/>
          <a:p>
            <a:pPr algn="ctr"/>
            <a:r>
              <a:rPr lang="fr-CA" sz="1600" dirty="0">
                <a:solidFill>
                  <a:schemeClr val="bg1"/>
                </a:solidFill>
              </a:rPr>
              <a:t>Module 9 – Leçon 9.1.3</a:t>
            </a:r>
          </a:p>
        </p:txBody>
      </p:sp>
      <p:sp>
        <p:nvSpPr>
          <p:cNvPr id="24" name="ZoneTexte 23">
            <a:extLst>
              <a:ext uri="{FF2B5EF4-FFF2-40B4-BE49-F238E27FC236}">
                <a16:creationId xmlns:a16="http://schemas.microsoft.com/office/drawing/2014/main" id="{E3BD1578-B3E9-48B5-9A5A-8DAA5775DB88}"/>
              </a:ext>
            </a:extLst>
          </p:cNvPr>
          <p:cNvSpPr txBox="1"/>
          <p:nvPr userDrawn="1"/>
        </p:nvSpPr>
        <p:spPr>
          <a:xfrm>
            <a:off x="308868" y="5633468"/>
            <a:ext cx="825867" cy="230832"/>
          </a:xfrm>
          <a:prstGeom prst="rect">
            <a:avLst/>
          </a:prstGeom>
          <a:noFill/>
        </p:spPr>
        <p:txBody>
          <a:bodyPr wrap="none" rtlCol="0">
            <a:spAutoFit/>
          </a:bodyPr>
          <a:lstStyle/>
          <a:p>
            <a:pPr algn="ctr"/>
            <a:r>
              <a:rPr lang="fr-CA" sz="900" b="1" dirty="0">
                <a:latin typeface="Arial" panose="020B0604020202020204" pitchFamily="34" charset="0"/>
                <a:cs typeface="Arial" panose="020B0604020202020204" pitchFamily="34" charset="0"/>
                <a:hlinkClick r:id="rId3"/>
              </a:rPr>
              <a:t>Par courriel</a:t>
            </a:r>
            <a:endParaRPr lang="fr-CA"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6899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856721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48" r:id="rId5"/>
    <p:sldLayoutId id="2147483649" r:id="rId6"/>
    <p:sldLayoutId id="2147483650" r:id="rId7"/>
    <p:sldLayoutId id="2147483652" r:id="rId8"/>
    <p:sldLayoutId id="2147483653" r:id="rId9"/>
    <p:sldLayoutId id="2147483654" r:id="rId10"/>
    <p:sldLayoutId id="2147483655" r:id="rId11"/>
    <p:sldLayoutId id="2147483656" r:id="rId12"/>
    <p:sldLayoutId id="2147483657" r:id="rId13"/>
    <p:sldLayoutId id="2147483658"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12.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44.xml"/></Relationships>
</file>

<file path=ppt/slides/_rels/slide12.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image" Target="../media/image12.png"/><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48.xml"/></Relationships>
</file>

<file path=ppt/slides/_rels/slide13.xml.rels><?xml version="1.0" encoding="UTF-8" standalone="yes"?>
<Relationships xmlns="http://schemas.openxmlformats.org/package/2006/relationships"><Relationship Id="rId8" Type="http://schemas.openxmlformats.org/officeDocument/2006/relationships/tags" Target="../tags/tag56.xml"/><Relationship Id="rId3" Type="http://schemas.openxmlformats.org/officeDocument/2006/relationships/tags" Target="../tags/tag51.xml"/><Relationship Id="rId7" Type="http://schemas.openxmlformats.org/officeDocument/2006/relationships/tags" Target="../tags/tag55.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image" Target="../media/image13.png"/><Relationship Id="rId5" Type="http://schemas.openxmlformats.org/officeDocument/2006/relationships/tags" Target="../tags/tag53.xml"/><Relationship Id="rId10" Type="http://schemas.openxmlformats.org/officeDocument/2006/relationships/notesSlide" Target="../notesSlides/notesSlide7.xml"/><Relationship Id="rId4" Type="http://schemas.openxmlformats.org/officeDocument/2006/relationships/tags" Target="../tags/tag52.xml"/><Relationship Id="rId9"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59.xml"/><Relationship Id="rId7" Type="http://schemas.openxmlformats.org/officeDocument/2006/relationships/notesSlide" Target="../notesSlides/notesSlide8.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Layout" Target="../slideLayouts/slideLayout2.xml"/><Relationship Id="rId5" Type="http://schemas.openxmlformats.org/officeDocument/2006/relationships/tags" Target="../tags/tag61.xml"/><Relationship Id="rId4" Type="http://schemas.openxmlformats.org/officeDocument/2006/relationships/tags" Target="../tags/tag60.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4.xml"/><Relationship Id="rId7" Type="http://schemas.openxmlformats.org/officeDocument/2006/relationships/tags" Target="../tags/tag68.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10" Type="http://schemas.openxmlformats.org/officeDocument/2006/relationships/image" Target="../media/image13.png"/><Relationship Id="rId4" Type="http://schemas.openxmlformats.org/officeDocument/2006/relationships/tags" Target="../tags/tag65.xml"/><Relationship Id="rId9"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71.xml"/><Relationship Id="rId7"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9"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tags" Target="../tags/tag77.xml"/><Relationship Id="rId7" Type="http://schemas.openxmlformats.org/officeDocument/2006/relationships/image" Target="../media/image14.pn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notesSlide" Target="../notesSlides/notesSlide11.xml"/><Relationship Id="rId5" Type="http://schemas.openxmlformats.org/officeDocument/2006/relationships/slideLayout" Target="../slideLayouts/slideLayout3.xml"/><Relationship Id="rId4" Type="http://schemas.openxmlformats.org/officeDocument/2006/relationships/tags" Target="../tags/tag78.xml"/></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81.xml"/><Relationship Id="rId7" Type="http://schemas.openxmlformats.org/officeDocument/2006/relationships/slideLayout" Target="../slideLayouts/slideLayout3.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5" Type="http://schemas.openxmlformats.org/officeDocument/2006/relationships/tags" Target="../tags/tag83.xml"/><Relationship Id="rId10" Type="http://schemas.openxmlformats.org/officeDocument/2006/relationships/hyperlink" Target="http://voxpopuli.quebec/outils.php" TargetMode="External"/><Relationship Id="rId4" Type="http://schemas.openxmlformats.org/officeDocument/2006/relationships/tags" Target="../tags/tag82.xml"/><Relationship Id="rId9" Type="http://schemas.openxmlformats.org/officeDocument/2006/relationships/hyperlink" Target="http://voxpopuli.quebec/formations/module9_decouvrir.ph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5.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6.png"/><Relationship Id="rId5" Type="http://schemas.openxmlformats.org/officeDocument/2006/relationships/slideLayout" Target="../slideLayouts/slideLayout3.xml"/><Relationship Id="rId4" Type="http://schemas.openxmlformats.org/officeDocument/2006/relationships/tags" Target="../tags/tag13.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7.png"/><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8.png"/><Relationship Id="rId5" Type="http://schemas.openxmlformats.org/officeDocument/2006/relationships/slideLayout" Target="../slideLayouts/slideLayout3.xml"/><Relationship Id="rId4" Type="http://schemas.openxmlformats.org/officeDocument/2006/relationships/tags" Target="../tags/tag20.xml"/></Relationships>
</file>

<file path=ppt/slides/_rels/slide6.xml.rels><?xml version="1.0" encoding="UTF-8" standalone="yes"?>
<Relationships xmlns="http://schemas.openxmlformats.org/package/2006/relationships"><Relationship Id="rId8" Type="http://schemas.openxmlformats.org/officeDocument/2006/relationships/tags" Target="../tags/tag28.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10" Type="http://schemas.openxmlformats.org/officeDocument/2006/relationships/slideLayout" Target="../slideLayouts/slideLayout3.xml"/><Relationship Id="rId4" Type="http://schemas.openxmlformats.org/officeDocument/2006/relationships/tags" Target="../tags/tag24.xml"/><Relationship Id="rId9" Type="http://schemas.openxmlformats.org/officeDocument/2006/relationships/tags" Target="../tags/tag2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10.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10.pn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2" name="ZoneTexte 11">
            <a:extLst>
              <a:ext uri="{FF2B5EF4-FFF2-40B4-BE49-F238E27FC236}">
                <a16:creationId xmlns:a16="http://schemas.microsoft.com/office/drawing/2014/main" id="{EF8810E5-542C-451B-A56D-C9D2C42383D4}"/>
              </a:ext>
            </a:extLst>
          </p:cNvPr>
          <p:cNvSpPr txBox="1"/>
          <p:nvPr>
            <p:custDataLst>
              <p:tags r:id="rId1"/>
            </p:custDataLst>
          </p:nvPr>
        </p:nvSpPr>
        <p:spPr>
          <a:xfrm>
            <a:off x="1795015" y="6557005"/>
            <a:ext cx="1117614" cy="215444"/>
          </a:xfrm>
          <a:prstGeom prst="rect">
            <a:avLst/>
          </a:prstGeom>
          <a:noFill/>
        </p:spPr>
        <p:txBody>
          <a:bodyPr wrap="none" rtlCol="0">
            <a:spAutoFit/>
          </a:bodyPr>
          <a:lstStyle/>
          <a:p>
            <a:r>
              <a:rPr lang="fr-CA" sz="800" dirty="0">
                <a:solidFill>
                  <a:schemeClr val="tx1">
                    <a:lumMod val="50000"/>
                    <a:lumOff val="50000"/>
                  </a:schemeClr>
                </a:solidFill>
              </a:rPr>
              <a:t>MAJ-CL-18-07-2022</a:t>
            </a:r>
          </a:p>
        </p:txBody>
      </p:sp>
      <p:sp>
        <p:nvSpPr>
          <p:cNvPr id="6" name="Titre 5">
            <a:extLst>
              <a:ext uri="{FF2B5EF4-FFF2-40B4-BE49-F238E27FC236}">
                <a16:creationId xmlns:a16="http://schemas.microsoft.com/office/drawing/2014/main" id="{A2C1B48E-7B32-422B-A3AB-6036F1EC79F3}"/>
              </a:ext>
            </a:extLst>
          </p:cNvPr>
          <p:cNvSpPr>
            <a:spLocks noGrp="1"/>
          </p:cNvSpPr>
          <p:nvPr>
            <p:ph type="ctrTitle"/>
            <p:custDataLst>
              <p:tags r:id="rId2"/>
            </p:custDataLst>
          </p:nvPr>
        </p:nvSpPr>
        <p:spPr/>
        <p:txBody>
          <a:bodyPr/>
          <a:lstStyle/>
          <a:p>
            <a:r>
              <a:rPr lang="fr-CA" dirty="0"/>
              <a:t>Module 9</a:t>
            </a:r>
            <a:br>
              <a:rPr lang="fr-CA" sz="3600" dirty="0"/>
            </a:br>
            <a:r>
              <a:rPr lang="fr-CA" dirty="0"/>
              <a:t>Découvrir la démarche de réalisation d’un projet collectif</a:t>
            </a:r>
          </a:p>
        </p:txBody>
      </p:sp>
      <p:sp>
        <p:nvSpPr>
          <p:cNvPr id="11" name="Sous-titre 10">
            <a:extLst>
              <a:ext uri="{FF2B5EF4-FFF2-40B4-BE49-F238E27FC236}">
                <a16:creationId xmlns:a16="http://schemas.microsoft.com/office/drawing/2014/main" id="{EE981076-92D3-425D-AD0F-FA1ADEA54F13}"/>
              </a:ext>
            </a:extLst>
          </p:cNvPr>
          <p:cNvSpPr>
            <a:spLocks noGrp="1"/>
          </p:cNvSpPr>
          <p:nvPr>
            <p:ph type="subTitle" idx="1"/>
            <p:custDataLst>
              <p:tags r:id="rId3"/>
            </p:custDataLst>
          </p:nvPr>
        </p:nvSpPr>
        <p:spPr/>
        <p:txBody>
          <a:bodyPr/>
          <a:lstStyle/>
          <a:p>
            <a:pPr lvl="0">
              <a:spcBef>
                <a:spcPts val="0"/>
              </a:spcBef>
            </a:pPr>
            <a:r>
              <a:rPr lang="fr-CA" dirty="0"/>
              <a:t>Leçon 9.1.3</a:t>
            </a:r>
          </a:p>
          <a:p>
            <a:pPr lvl="0"/>
            <a:r>
              <a:rPr lang="fr-CA" dirty="0"/>
              <a:t>Partenaires</a:t>
            </a:r>
          </a:p>
        </p:txBody>
      </p:sp>
    </p:spTree>
    <p:extLst>
      <p:ext uri="{BB962C8B-B14F-4D97-AF65-F5344CB8AC3E}">
        <p14:creationId xmlns:p14="http://schemas.microsoft.com/office/powerpoint/2010/main" val="89147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26FD5B-E897-4325-99F1-0EB3E717C186}"/>
              </a:ext>
            </a:extLst>
          </p:cNvPr>
          <p:cNvSpPr>
            <a:spLocks noGrp="1"/>
          </p:cNvSpPr>
          <p:nvPr>
            <p:ph type="title"/>
            <p:custDataLst>
              <p:tags r:id="rId1"/>
            </p:custDataLst>
          </p:nvPr>
        </p:nvSpPr>
        <p:spPr/>
        <p:txBody>
          <a:bodyPr/>
          <a:lstStyle/>
          <a:p>
            <a:r>
              <a:rPr lang="fr-CA" dirty="0"/>
              <a:t>Lorsque les membres du conseil ont ciblé des partenaires, ils doivent les contacter et établir le partenariat. </a:t>
            </a:r>
          </a:p>
        </p:txBody>
      </p:sp>
      <p:pic>
        <p:nvPicPr>
          <p:cNvPr id="6" name="Image 5" descr="Une image contenant jouet, dessin&#10;&#10;Description générée automatiquement">
            <a:extLst>
              <a:ext uri="{FF2B5EF4-FFF2-40B4-BE49-F238E27FC236}">
                <a16:creationId xmlns:a16="http://schemas.microsoft.com/office/drawing/2014/main" id="{9C857959-E729-4254-898A-E4987676A8E2}"/>
              </a:ext>
            </a:extLst>
          </p:cNvPr>
          <p:cNvPicPr>
            <a:picLocks noChangeAspect="1"/>
          </p:cNvPicPr>
          <p:nvPr>
            <p:custDataLst>
              <p:tags r:id="rId2"/>
            </p:custDataLst>
          </p:nvPr>
        </p:nvPicPr>
        <p:blipFill>
          <a:blip r:embed="rId4"/>
          <a:stretch>
            <a:fillRect/>
          </a:stretch>
        </p:blipFill>
        <p:spPr>
          <a:xfrm>
            <a:off x="4871724" y="2300069"/>
            <a:ext cx="3378068" cy="1914485"/>
          </a:xfrm>
          <a:prstGeom prst="rect">
            <a:avLst/>
          </a:prstGeom>
        </p:spPr>
      </p:pic>
    </p:spTree>
    <p:extLst>
      <p:ext uri="{BB962C8B-B14F-4D97-AF65-F5344CB8AC3E}">
        <p14:creationId xmlns:p14="http://schemas.microsoft.com/office/powerpoint/2010/main" val="4068119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2" name="Image 1"/>
          <p:cNvPicPr>
            <a:picLocks noChangeAspect="1"/>
          </p:cNvPicPr>
          <p:nvPr>
            <p:custDataLst>
              <p:tags r:id="rId1"/>
            </p:custDataLst>
          </p:nvPr>
        </p:nvPicPr>
        <p:blipFill>
          <a:blip r:embed="rId7"/>
          <a:stretch>
            <a:fillRect/>
          </a:stretch>
        </p:blipFill>
        <p:spPr>
          <a:xfrm>
            <a:off x="1429054" y="1497005"/>
            <a:ext cx="7574508" cy="4670740"/>
          </a:xfrm>
          <a:prstGeom prst="rect">
            <a:avLst/>
          </a:prstGeom>
        </p:spPr>
      </p:pic>
      <p:sp>
        <p:nvSpPr>
          <p:cNvPr id="17" name="Google Shape;184;p21"/>
          <p:cNvSpPr/>
          <p:nvPr>
            <p:custDataLst>
              <p:tags r:id="rId2"/>
            </p:custDataLst>
          </p:nvPr>
        </p:nvSpPr>
        <p:spPr>
          <a:xfrm>
            <a:off x="1639175" y="2430951"/>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18" name="Légende encadrée 2 17"/>
          <p:cNvSpPr/>
          <p:nvPr>
            <p:custDataLst>
              <p:tags r:id="rId3"/>
            </p:custDataLst>
          </p:nvPr>
        </p:nvSpPr>
        <p:spPr>
          <a:xfrm>
            <a:off x="2052682" y="2947885"/>
            <a:ext cx="2728306" cy="1473989"/>
          </a:xfrm>
          <a:prstGeom prst="borderCallout2">
            <a:avLst>
              <a:gd name="adj1" fmla="val 16083"/>
              <a:gd name="adj2" fmla="val 124"/>
              <a:gd name="adj3" fmla="val 5454"/>
              <a:gd name="adj4" fmla="val -6456"/>
              <a:gd name="adj5" fmla="val -14487"/>
              <a:gd name="adj6" fmla="val -1003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FR" dirty="0">
                <a:solidFill>
                  <a:schemeClr val="tx1"/>
                </a:solidFill>
              </a:rPr>
              <a:t>L’outil de </a:t>
            </a:r>
            <a:r>
              <a:rPr lang="fr-FR" b="1" dirty="0">
                <a:solidFill>
                  <a:schemeClr val="tx1"/>
                </a:solidFill>
              </a:rPr>
              <a:t>Suivi des contacts pour la recherche de partenaires</a:t>
            </a:r>
            <a:r>
              <a:rPr lang="fr-FR" dirty="0">
                <a:solidFill>
                  <a:schemeClr val="tx1"/>
                </a:solidFill>
              </a:rPr>
              <a:t> permet au conseil de garder une trace écrite des demandes de partenariat lancées pour leur projet.</a:t>
            </a:r>
          </a:p>
        </p:txBody>
      </p:sp>
      <p:sp>
        <p:nvSpPr>
          <p:cNvPr id="16" name="Google Shape;184;p21"/>
          <p:cNvSpPr/>
          <p:nvPr>
            <p:custDataLst>
              <p:tags r:id="rId4"/>
            </p:custDataLst>
          </p:nvPr>
        </p:nvSpPr>
        <p:spPr>
          <a:xfrm>
            <a:off x="1639175" y="3143466"/>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Tree>
    <p:extLst>
      <p:ext uri="{BB962C8B-B14F-4D97-AF65-F5344CB8AC3E}">
        <p14:creationId xmlns:p14="http://schemas.microsoft.com/office/powerpoint/2010/main" val="361079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2" name="Image 1"/>
          <p:cNvPicPr>
            <a:picLocks noChangeAspect="1"/>
          </p:cNvPicPr>
          <p:nvPr>
            <p:custDataLst>
              <p:tags r:id="rId1"/>
            </p:custDataLst>
          </p:nvPr>
        </p:nvPicPr>
        <p:blipFill>
          <a:blip r:embed="rId7"/>
          <a:stretch>
            <a:fillRect/>
          </a:stretch>
        </p:blipFill>
        <p:spPr>
          <a:xfrm>
            <a:off x="1429054" y="1497005"/>
            <a:ext cx="7574508" cy="4670740"/>
          </a:xfrm>
          <a:prstGeom prst="rect">
            <a:avLst/>
          </a:prstGeom>
        </p:spPr>
      </p:pic>
      <p:sp>
        <p:nvSpPr>
          <p:cNvPr id="19" name="Google Shape;184;p21"/>
          <p:cNvSpPr/>
          <p:nvPr>
            <p:custDataLst>
              <p:tags r:id="rId2"/>
            </p:custDataLst>
          </p:nvPr>
        </p:nvSpPr>
        <p:spPr>
          <a:xfrm>
            <a:off x="1639175" y="3143466"/>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20" name="Légende encadrée 2 19"/>
          <p:cNvSpPr/>
          <p:nvPr>
            <p:custDataLst>
              <p:tags r:id="rId3"/>
            </p:custDataLst>
          </p:nvPr>
        </p:nvSpPr>
        <p:spPr>
          <a:xfrm>
            <a:off x="2199125" y="1972261"/>
            <a:ext cx="2973376" cy="1316849"/>
          </a:xfrm>
          <a:prstGeom prst="borderCallout2">
            <a:avLst>
              <a:gd name="adj1" fmla="val 73316"/>
              <a:gd name="adj2" fmla="val -205"/>
              <a:gd name="adj3" fmla="val 71903"/>
              <a:gd name="adj4" fmla="val -6727"/>
              <a:gd name="adj5" fmla="val 89508"/>
              <a:gd name="adj6" fmla="val -12471"/>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FR" dirty="0">
                <a:solidFill>
                  <a:schemeClr val="tx1"/>
                </a:solidFill>
              </a:rPr>
              <a:t>Inviter les membres du conseil à remplir le tableau en s’assurant de garder en note la personne responsable du suivi pour conclure l’entente.</a:t>
            </a:r>
          </a:p>
        </p:txBody>
      </p:sp>
      <p:sp>
        <p:nvSpPr>
          <p:cNvPr id="16" name="Google Shape;184;p21"/>
          <p:cNvSpPr/>
          <p:nvPr>
            <p:custDataLst>
              <p:tags r:id="rId4"/>
            </p:custDataLst>
          </p:nvPr>
        </p:nvSpPr>
        <p:spPr>
          <a:xfrm>
            <a:off x="1639175" y="2430951"/>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Tree>
    <p:extLst>
      <p:ext uri="{BB962C8B-B14F-4D97-AF65-F5344CB8AC3E}">
        <p14:creationId xmlns:p14="http://schemas.microsoft.com/office/powerpoint/2010/main" val="635726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3" name="Image 2"/>
          <p:cNvPicPr>
            <a:picLocks noChangeAspect="1"/>
          </p:cNvPicPr>
          <p:nvPr>
            <p:custDataLst>
              <p:tags r:id="rId1"/>
            </p:custDataLst>
          </p:nvPr>
        </p:nvPicPr>
        <p:blipFill>
          <a:blip r:embed="rId11"/>
          <a:stretch>
            <a:fillRect/>
          </a:stretch>
        </p:blipFill>
        <p:spPr>
          <a:xfrm>
            <a:off x="2986494" y="961941"/>
            <a:ext cx="4464423" cy="5754145"/>
          </a:xfrm>
          <a:prstGeom prst="rect">
            <a:avLst/>
          </a:prstGeom>
        </p:spPr>
      </p:pic>
      <p:sp>
        <p:nvSpPr>
          <p:cNvPr id="31" name="Google Shape;184;p21"/>
          <p:cNvSpPr/>
          <p:nvPr>
            <p:custDataLst>
              <p:tags r:id="rId2"/>
            </p:custDataLst>
          </p:nvPr>
        </p:nvSpPr>
        <p:spPr>
          <a:xfrm>
            <a:off x="3111993" y="1717950"/>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16" name="Google Shape;184;p21"/>
          <p:cNvSpPr/>
          <p:nvPr>
            <p:custDataLst>
              <p:tags r:id="rId3"/>
            </p:custDataLst>
          </p:nvPr>
        </p:nvSpPr>
        <p:spPr>
          <a:xfrm>
            <a:off x="3111994" y="2618432"/>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17" name="Google Shape;184;p21"/>
          <p:cNvSpPr/>
          <p:nvPr>
            <p:custDataLst>
              <p:tags r:id="rId4"/>
            </p:custDataLst>
          </p:nvPr>
        </p:nvSpPr>
        <p:spPr>
          <a:xfrm>
            <a:off x="5926911" y="2268809"/>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sp>
        <p:nvSpPr>
          <p:cNvPr id="18" name="Google Shape;184;p21"/>
          <p:cNvSpPr/>
          <p:nvPr>
            <p:custDataLst>
              <p:tags r:id="rId5"/>
            </p:custDataLst>
          </p:nvPr>
        </p:nvSpPr>
        <p:spPr>
          <a:xfrm>
            <a:off x="3940951" y="314699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
        <p:nvSpPr>
          <p:cNvPr id="19" name="Google Shape;184;p21"/>
          <p:cNvSpPr/>
          <p:nvPr>
            <p:custDataLst>
              <p:tags r:id="rId6"/>
            </p:custDataLst>
          </p:nvPr>
        </p:nvSpPr>
        <p:spPr>
          <a:xfrm>
            <a:off x="3123980" y="4393486"/>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5</a:t>
            </a:r>
            <a:endParaRPr sz="1600" b="0" i="0" u="none" strike="noStrike" cap="none" dirty="0">
              <a:solidFill>
                <a:schemeClr val="lt1"/>
              </a:solidFill>
              <a:latin typeface="+mn-lt"/>
              <a:ea typeface="Calibri"/>
              <a:cs typeface="Calibri"/>
              <a:sym typeface="Calibri"/>
            </a:endParaRPr>
          </a:p>
        </p:txBody>
      </p:sp>
      <p:sp>
        <p:nvSpPr>
          <p:cNvPr id="32" name="Légende encadrée 2 31"/>
          <p:cNvSpPr/>
          <p:nvPr>
            <p:custDataLst>
              <p:tags r:id="rId7"/>
            </p:custDataLst>
          </p:nvPr>
        </p:nvSpPr>
        <p:spPr>
          <a:xfrm>
            <a:off x="1512871" y="2418080"/>
            <a:ext cx="5113333" cy="2600960"/>
          </a:xfrm>
          <a:prstGeom prst="borderCallout2">
            <a:avLst>
              <a:gd name="adj1" fmla="val 5"/>
              <a:gd name="adj2" fmla="val 27389"/>
              <a:gd name="adj3" fmla="val -7848"/>
              <a:gd name="adj4" fmla="val 26786"/>
              <a:gd name="adj5" fmla="val -11887"/>
              <a:gd name="adj6" fmla="val 32812"/>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4000"/>
              </a:lnSpc>
              <a:spcBef>
                <a:spcPts val="600"/>
              </a:spcBef>
            </a:pPr>
            <a:r>
              <a:rPr lang="fr-FR" dirty="0">
                <a:solidFill>
                  <a:schemeClr val="tx1"/>
                </a:solidFill>
              </a:rPr>
              <a:t>L’outil </a:t>
            </a:r>
            <a:r>
              <a:rPr lang="fr-FR" b="1" dirty="0">
                <a:solidFill>
                  <a:schemeClr val="tx1"/>
                </a:solidFill>
              </a:rPr>
              <a:t>Gabarit de lettre pour demande de partenariat </a:t>
            </a:r>
            <a:r>
              <a:rPr lang="fr-FR" dirty="0">
                <a:solidFill>
                  <a:schemeClr val="tx1"/>
                </a:solidFill>
              </a:rPr>
              <a:t>vous propose un modèle de lettre à faire parvenir au partenaire ciblé. Le conseil peut l’adapter selon ses besoins.</a:t>
            </a:r>
          </a:p>
          <a:p>
            <a:pPr>
              <a:lnSpc>
                <a:spcPct val="114000"/>
              </a:lnSpc>
            </a:pPr>
            <a:endParaRPr lang="fr-FR" dirty="0">
              <a:solidFill>
                <a:schemeClr val="tx1"/>
              </a:solidFill>
            </a:endParaRPr>
          </a:p>
          <a:p>
            <a:pPr>
              <a:lnSpc>
                <a:spcPct val="114000"/>
              </a:lnSpc>
            </a:pPr>
            <a:r>
              <a:rPr lang="fr-FR" dirty="0">
                <a:solidFill>
                  <a:schemeClr val="tx1"/>
                </a:solidFill>
              </a:rPr>
              <a:t>Le conseil n’est pas toujours forcé de procéder de façon formelle pour contacter des partenaires. Il peut aussi procéder :</a:t>
            </a:r>
          </a:p>
          <a:p>
            <a:pPr marL="1080000" indent="-285750">
              <a:lnSpc>
                <a:spcPct val="114000"/>
              </a:lnSpc>
              <a:buFont typeface="Arial" panose="020B0604020202020204" pitchFamily="34" charset="0"/>
              <a:buChar char="•"/>
            </a:pPr>
            <a:r>
              <a:rPr lang="fr-FR" dirty="0">
                <a:solidFill>
                  <a:schemeClr val="tx1"/>
                </a:solidFill>
              </a:rPr>
              <a:t>Par courriel;</a:t>
            </a:r>
          </a:p>
          <a:p>
            <a:pPr marL="1080000" indent="-285750">
              <a:lnSpc>
                <a:spcPct val="114000"/>
              </a:lnSpc>
              <a:buFont typeface="Arial" panose="020B0604020202020204" pitchFamily="34" charset="0"/>
              <a:buChar char="•"/>
            </a:pPr>
            <a:r>
              <a:rPr lang="fr-FR" dirty="0">
                <a:solidFill>
                  <a:schemeClr val="tx1"/>
                </a:solidFill>
              </a:rPr>
              <a:t>Par téléphone;</a:t>
            </a:r>
          </a:p>
          <a:p>
            <a:pPr marL="1080000" indent="-285750">
              <a:lnSpc>
                <a:spcPct val="114000"/>
              </a:lnSpc>
              <a:spcAft>
                <a:spcPts val="600"/>
              </a:spcAft>
              <a:buFont typeface="Arial" panose="020B0604020202020204" pitchFamily="34" charset="0"/>
              <a:buChar char="•"/>
            </a:pPr>
            <a:r>
              <a:rPr lang="fr-FR" dirty="0">
                <a:solidFill>
                  <a:schemeClr val="tx1"/>
                </a:solidFill>
              </a:rPr>
              <a:t>Par personne interposée (ex. : la direction).</a:t>
            </a:r>
          </a:p>
        </p:txBody>
      </p:sp>
      <p:sp>
        <p:nvSpPr>
          <p:cNvPr id="23" name="Google Shape;184;p21">
            <a:extLst>
              <a:ext uri="{FF2B5EF4-FFF2-40B4-BE49-F238E27FC236}">
                <a16:creationId xmlns:a16="http://schemas.microsoft.com/office/drawing/2014/main" id="{306B72E3-61F7-431D-A9DD-A72632CB770E}"/>
              </a:ext>
            </a:extLst>
          </p:cNvPr>
          <p:cNvSpPr/>
          <p:nvPr>
            <p:custDataLst>
              <p:tags r:id="rId8"/>
            </p:custDataLst>
          </p:nvPr>
        </p:nvSpPr>
        <p:spPr>
          <a:xfrm>
            <a:off x="5193504" y="589017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Tree>
    <p:extLst>
      <p:ext uri="{BB962C8B-B14F-4D97-AF65-F5344CB8AC3E}">
        <p14:creationId xmlns:p14="http://schemas.microsoft.com/office/powerpoint/2010/main" val="2527524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3" name="Image 2"/>
          <p:cNvPicPr>
            <a:picLocks noChangeAspect="1"/>
          </p:cNvPicPr>
          <p:nvPr>
            <p:custDataLst>
              <p:tags r:id="rId1"/>
            </p:custDataLst>
          </p:nvPr>
        </p:nvPicPr>
        <p:blipFill>
          <a:blip r:embed="rId8"/>
          <a:stretch>
            <a:fillRect/>
          </a:stretch>
        </p:blipFill>
        <p:spPr>
          <a:xfrm>
            <a:off x="2986494" y="961941"/>
            <a:ext cx="4464423" cy="5754145"/>
          </a:xfrm>
          <a:prstGeom prst="rect">
            <a:avLst/>
          </a:prstGeom>
        </p:spPr>
      </p:pic>
      <p:sp>
        <p:nvSpPr>
          <p:cNvPr id="27" name="Légende encadrée 2 26"/>
          <p:cNvSpPr/>
          <p:nvPr>
            <p:custDataLst>
              <p:tags r:id="rId2"/>
            </p:custDataLst>
          </p:nvPr>
        </p:nvSpPr>
        <p:spPr>
          <a:xfrm>
            <a:off x="1918441" y="3481250"/>
            <a:ext cx="2832853" cy="1187003"/>
          </a:xfrm>
          <a:prstGeom prst="borderCallout2">
            <a:avLst>
              <a:gd name="adj1" fmla="val 6"/>
              <a:gd name="adj2" fmla="val 62555"/>
              <a:gd name="adj3" fmla="val -8984"/>
              <a:gd name="adj4" fmla="val 63179"/>
              <a:gd name="adj5" fmla="val -12884"/>
              <a:gd name="adj6" fmla="val 69382"/>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L’objet consiste à identifier vos intentions (dans ce cas-ci une demande de partenariat) puis à ajouter le titre de votre projet.</a:t>
            </a:r>
          </a:p>
        </p:txBody>
      </p:sp>
      <p:sp>
        <p:nvSpPr>
          <p:cNvPr id="16" name="Google Shape;184;p21"/>
          <p:cNvSpPr/>
          <p:nvPr>
            <p:custDataLst>
              <p:tags r:id="rId3"/>
            </p:custDataLst>
          </p:nvPr>
        </p:nvSpPr>
        <p:spPr>
          <a:xfrm>
            <a:off x="3921400" y="3153523"/>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17" name="Google Shape;184;p21"/>
          <p:cNvSpPr/>
          <p:nvPr>
            <p:custDataLst>
              <p:tags r:id="rId4"/>
            </p:custDataLst>
          </p:nvPr>
        </p:nvSpPr>
        <p:spPr>
          <a:xfrm>
            <a:off x="3111993" y="1717950"/>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23" name="Google Shape;184;p21">
            <a:extLst>
              <a:ext uri="{FF2B5EF4-FFF2-40B4-BE49-F238E27FC236}">
                <a16:creationId xmlns:a16="http://schemas.microsoft.com/office/drawing/2014/main" id="{BBC74293-3FC2-4411-9293-2C8715FD3D07}"/>
              </a:ext>
            </a:extLst>
          </p:cNvPr>
          <p:cNvSpPr/>
          <p:nvPr>
            <p:custDataLst>
              <p:tags r:id="rId5"/>
            </p:custDataLst>
          </p:nvPr>
        </p:nvSpPr>
        <p:spPr>
          <a:xfrm>
            <a:off x="5193504" y="589017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Tree>
    <p:extLst>
      <p:ext uri="{BB962C8B-B14F-4D97-AF65-F5344CB8AC3E}">
        <p14:creationId xmlns:p14="http://schemas.microsoft.com/office/powerpoint/2010/main" val="4031710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3" name="Image 2"/>
          <p:cNvPicPr>
            <a:picLocks noChangeAspect="1"/>
          </p:cNvPicPr>
          <p:nvPr>
            <p:custDataLst>
              <p:tags r:id="rId1"/>
            </p:custDataLst>
          </p:nvPr>
        </p:nvPicPr>
        <p:blipFill>
          <a:blip r:embed="rId10"/>
          <a:stretch>
            <a:fillRect/>
          </a:stretch>
        </p:blipFill>
        <p:spPr>
          <a:xfrm>
            <a:off x="2986494" y="961941"/>
            <a:ext cx="4464423" cy="5754145"/>
          </a:xfrm>
          <a:prstGeom prst="rect">
            <a:avLst/>
          </a:prstGeom>
        </p:spPr>
      </p:pic>
      <p:sp>
        <p:nvSpPr>
          <p:cNvPr id="16" name="Google Shape;184;p21"/>
          <p:cNvSpPr/>
          <p:nvPr>
            <p:custDataLst>
              <p:tags r:id="rId2"/>
            </p:custDataLst>
          </p:nvPr>
        </p:nvSpPr>
        <p:spPr>
          <a:xfrm>
            <a:off x="3111994" y="2618432"/>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17" name="Google Shape;184;p21"/>
          <p:cNvSpPr/>
          <p:nvPr>
            <p:custDataLst>
              <p:tags r:id="rId3"/>
            </p:custDataLst>
          </p:nvPr>
        </p:nvSpPr>
        <p:spPr>
          <a:xfrm>
            <a:off x="3111993" y="1717950"/>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18" name="Google Shape;184;p21"/>
          <p:cNvSpPr/>
          <p:nvPr>
            <p:custDataLst>
              <p:tags r:id="rId4"/>
            </p:custDataLst>
          </p:nvPr>
        </p:nvSpPr>
        <p:spPr>
          <a:xfrm>
            <a:off x="3159974" y="4377279"/>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sp>
        <p:nvSpPr>
          <p:cNvPr id="19" name="Google Shape;184;p21"/>
          <p:cNvSpPr/>
          <p:nvPr>
            <p:custDataLst>
              <p:tags r:id="rId5"/>
            </p:custDataLst>
          </p:nvPr>
        </p:nvSpPr>
        <p:spPr>
          <a:xfrm>
            <a:off x="3940951" y="314699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
        <p:nvSpPr>
          <p:cNvPr id="29" name="Légende encadrée 2 28"/>
          <p:cNvSpPr/>
          <p:nvPr>
            <p:custDataLst>
              <p:tags r:id="rId6"/>
            </p:custDataLst>
          </p:nvPr>
        </p:nvSpPr>
        <p:spPr>
          <a:xfrm>
            <a:off x="1379661" y="1717950"/>
            <a:ext cx="4401671" cy="2160495"/>
          </a:xfrm>
          <a:prstGeom prst="borderCallout2">
            <a:avLst>
              <a:gd name="adj1" fmla="val 100153"/>
              <a:gd name="adj2" fmla="val 38420"/>
              <a:gd name="adj3" fmla="val 113112"/>
              <a:gd name="adj4" fmla="val 38848"/>
              <a:gd name="adj5" fmla="val 122573"/>
              <a:gd name="adj6" fmla="val 41453"/>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FR" dirty="0">
                <a:solidFill>
                  <a:schemeClr val="tx1"/>
                </a:solidFill>
              </a:rPr>
              <a:t>Le contenu des paragraphes doit être modifié selon vos besoins. Le premier paragraphe sert à décrire votre école. Le deuxième paragraphe sert à expliquer votre projet et à convaincre votre partenaire potentiel que le projet est pertinent. Le troisième paragraphe indique votre besoin (commandite, prêt de locaux, bénévoles, etc.). </a:t>
            </a:r>
          </a:p>
        </p:txBody>
      </p:sp>
      <p:sp>
        <p:nvSpPr>
          <p:cNvPr id="21" name="Google Shape;184;p21">
            <a:extLst>
              <a:ext uri="{FF2B5EF4-FFF2-40B4-BE49-F238E27FC236}">
                <a16:creationId xmlns:a16="http://schemas.microsoft.com/office/drawing/2014/main" id="{C6F60AF7-B161-4372-805E-A36F79802824}"/>
              </a:ext>
            </a:extLst>
          </p:cNvPr>
          <p:cNvSpPr/>
          <p:nvPr>
            <p:custDataLst>
              <p:tags r:id="rId7"/>
            </p:custDataLst>
          </p:nvPr>
        </p:nvSpPr>
        <p:spPr>
          <a:xfrm>
            <a:off x="5193504" y="589017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Tree>
    <p:extLst>
      <p:ext uri="{BB962C8B-B14F-4D97-AF65-F5344CB8AC3E}">
        <p14:creationId xmlns:p14="http://schemas.microsoft.com/office/powerpoint/2010/main" val="1991876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3" name="Image 2"/>
          <p:cNvPicPr>
            <a:picLocks noChangeAspect="1"/>
          </p:cNvPicPr>
          <p:nvPr>
            <p:custDataLst>
              <p:tags r:id="rId1"/>
            </p:custDataLst>
          </p:nvPr>
        </p:nvPicPr>
        <p:blipFill>
          <a:blip r:embed="rId9"/>
          <a:stretch>
            <a:fillRect/>
          </a:stretch>
        </p:blipFill>
        <p:spPr>
          <a:xfrm>
            <a:off x="2986494" y="961941"/>
            <a:ext cx="4464423" cy="5754145"/>
          </a:xfrm>
          <a:prstGeom prst="rect">
            <a:avLst/>
          </a:prstGeom>
        </p:spPr>
      </p:pic>
      <p:sp>
        <p:nvSpPr>
          <p:cNvPr id="33" name="Google Shape;184;p21"/>
          <p:cNvSpPr/>
          <p:nvPr>
            <p:custDataLst>
              <p:tags r:id="rId2"/>
            </p:custDataLst>
          </p:nvPr>
        </p:nvSpPr>
        <p:spPr>
          <a:xfrm>
            <a:off x="5193504" y="589017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
        <p:nvSpPr>
          <p:cNvPr id="34" name="Légende encadrée 2 33"/>
          <p:cNvSpPr/>
          <p:nvPr>
            <p:custDataLst>
              <p:tags r:id="rId3"/>
            </p:custDataLst>
          </p:nvPr>
        </p:nvSpPr>
        <p:spPr>
          <a:xfrm>
            <a:off x="2393080" y="5227962"/>
            <a:ext cx="2396772" cy="1324431"/>
          </a:xfrm>
          <a:prstGeom prst="borderCallout2">
            <a:avLst>
              <a:gd name="adj1" fmla="val 47259"/>
              <a:gd name="adj2" fmla="val 99967"/>
              <a:gd name="adj3" fmla="val 47199"/>
              <a:gd name="adj4" fmla="val 107835"/>
              <a:gd name="adj5" fmla="val 52857"/>
              <a:gd name="adj6" fmla="val 115904"/>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FR" dirty="0">
                <a:solidFill>
                  <a:schemeClr val="tx1"/>
                </a:solidFill>
              </a:rPr>
              <a:t>La signature de l’élève et vos coordonnées ou les coordonnées de la personne chargée du partenariat.</a:t>
            </a:r>
          </a:p>
        </p:txBody>
      </p:sp>
      <p:sp>
        <p:nvSpPr>
          <p:cNvPr id="16" name="Google Shape;184;p21"/>
          <p:cNvSpPr/>
          <p:nvPr>
            <p:custDataLst>
              <p:tags r:id="rId4"/>
            </p:custDataLst>
          </p:nvPr>
        </p:nvSpPr>
        <p:spPr>
          <a:xfrm>
            <a:off x="3934934" y="315845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17" name="Google Shape;184;p21"/>
          <p:cNvSpPr/>
          <p:nvPr>
            <p:custDataLst>
              <p:tags r:id="rId5"/>
            </p:custDataLst>
          </p:nvPr>
        </p:nvSpPr>
        <p:spPr>
          <a:xfrm>
            <a:off x="3111993" y="1717950"/>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18" name="Google Shape;184;p21"/>
          <p:cNvSpPr/>
          <p:nvPr>
            <p:custDataLst>
              <p:tags r:id="rId6"/>
            </p:custDataLst>
          </p:nvPr>
        </p:nvSpPr>
        <p:spPr>
          <a:xfrm>
            <a:off x="3111992" y="4393486"/>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spTree>
    <p:extLst>
      <p:ext uri="{BB962C8B-B14F-4D97-AF65-F5344CB8AC3E}">
        <p14:creationId xmlns:p14="http://schemas.microsoft.com/office/powerpoint/2010/main" val="2908096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2" name="Titre 1">
            <a:extLst>
              <a:ext uri="{FF2B5EF4-FFF2-40B4-BE49-F238E27FC236}">
                <a16:creationId xmlns:a16="http://schemas.microsoft.com/office/drawing/2014/main" id="{1631828F-118A-404D-9A7D-1549D110F905}"/>
              </a:ext>
            </a:extLst>
          </p:cNvPr>
          <p:cNvSpPr>
            <a:spLocks noGrp="1"/>
          </p:cNvSpPr>
          <p:nvPr>
            <p:ph type="title"/>
            <p:custDataLst>
              <p:tags r:id="rId1"/>
            </p:custDataLst>
          </p:nvPr>
        </p:nvSpPr>
        <p:spPr/>
        <p:txBody>
          <a:bodyPr/>
          <a:lstStyle/>
          <a:p>
            <a:r>
              <a:rPr lang="fr-CA" dirty="0"/>
              <a:t>Certaines personnes responsables de conseils amènent les jeunes à voir leur projet du point de vue du partenaire potentiel. Pour ce faire, elles abordent ces questionnements avec les jeunes :</a:t>
            </a:r>
          </a:p>
        </p:txBody>
      </p:sp>
      <p:sp>
        <p:nvSpPr>
          <p:cNvPr id="21" name="ZoneTexte 20">
            <a:extLst>
              <a:ext uri="{FF2B5EF4-FFF2-40B4-BE49-F238E27FC236}">
                <a16:creationId xmlns:a16="http://schemas.microsoft.com/office/drawing/2014/main" id="{7FD1ED2B-08EB-404F-94F4-4F4A9D5BE192}"/>
              </a:ext>
            </a:extLst>
          </p:cNvPr>
          <p:cNvSpPr txBox="1"/>
          <p:nvPr>
            <p:custDataLst>
              <p:tags r:id="rId2"/>
            </p:custDataLst>
          </p:nvPr>
        </p:nvSpPr>
        <p:spPr>
          <a:xfrm>
            <a:off x="5564848" y="1522633"/>
            <a:ext cx="2938625" cy="307777"/>
          </a:xfrm>
          <a:prstGeom prst="rect">
            <a:avLst/>
          </a:prstGeom>
          <a:solidFill>
            <a:srgbClr val="B8C724"/>
          </a:solidFill>
        </p:spPr>
        <p:txBody>
          <a:bodyPr wrap="none" rtlCol="0">
            <a:spAutoFit/>
          </a:bodyPr>
          <a:lstStyle/>
          <a:p>
            <a:r>
              <a:rPr lang="fr-CA" b="1" dirty="0">
                <a:solidFill>
                  <a:schemeClr val="bg1"/>
                </a:solidFill>
              </a:rPr>
              <a:t>TRUCS ET ASTUCES DU MILIEU</a:t>
            </a:r>
          </a:p>
        </p:txBody>
      </p:sp>
      <p:pic>
        <p:nvPicPr>
          <p:cNvPr id="7" name="Image 6">
            <a:extLst>
              <a:ext uri="{FF2B5EF4-FFF2-40B4-BE49-F238E27FC236}">
                <a16:creationId xmlns:a16="http://schemas.microsoft.com/office/drawing/2014/main" id="{C37AB8D5-9D92-45B9-8863-C0755873DC31}"/>
              </a:ext>
            </a:extLst>
          </p:cNvPr>
          <p:cNvPicPr>
            <a:picLocks noChangeAspect="1"/>
          </p:cNvPicPr>
          <p:nvPr>
            <p:custDataLst>
              <p:tags r:id="rId3"/>
            </p:custDataLst>
          </p:nvPr>
        </p:nvPicPr>
        <p:blipFill>
          <a:blip r:embed="rId7"/>
          <a:stretch>
            <a:fillRect/>
          </a:stretch>
        </p:blipFill>
        <p:spPr>
          <a:xfrm>
            <a:off x="2014412" y="3241035"/>
            <a:ext cx="1530440" cy="1877056"/>
          </a:xfrm>
          <a:prstGeom prst="rect">
            <a:avLst/>
          </a:prstGeom>
        </p:spPr>
      </p:pic>
      <p:sp>
        <p:nvSpPr>
          <p:cNvPr id="23" name="Google Shape;107;p15">
            <a:extLst>
              <a:ext uri="{FF2B5EF4-FFF2-40B4-BE49-F238E27FC236}">
                <a16:creationId xmlns:a16="http://schemas.microsoft.com/office/drawing/2014/main" id="{47040ADD-139A-47ED-9B47-215BCADA060D}"/>
              </a:ext>
            </a:extLst>
          </p:cNvPr>
          <p:cNvSpPr txBox="1"/>
          <p:nvPr>
            <p:custDataLst>
              <p:tags r:id="rId4"/>
            </p:custDataLst>
          </p:nvPr>
        </p:nvSpPr>
        <p:spPr>
          <a:xfrm>
            <a:off x="3312718" y="3580688"/>
            <a:ext cx="4900411" cy="1818549"/>
          </a:xfrm>
          <a:prstGeom prst="rect">
            <a:avLst/>
          </a:prstGeom>
          <a:noFill/>
          <a:ln>
            <a:noFill/>
          </a:ln>
        </p:spPr>
        <p:txBody>
          <a:bodyPr spcFirstLastPara="1" wrap="square" lIns="91425" tIns="45700" rIns="91425" bIns="45700" anchor="ctr" anchorCtr="0">
            <a:noAutofit/>
          </a:bodyPr>
          <a:lstStyle/>
          <a:p>
            <a:pPr marL="490950" marR="0" lvl="0" indent="-285750" algn="l" rtl="0">
              <a:spcAft>
                <a:spcPts val="800"/>
              </a:spcAft>
              <a:buClr>
                <a:schemeClr val="dk1"/>
              </a:buClr>
              <a:buSzPts val="1600"/>
              <a:buFont typeface="Arial" panose="020B0604020202020204" pitchFamily="34" charset="0"/>
              <a:buChar char="•"/>
            </a:pPr>
            <a:r>
              <a:rPr lang="fr-CA" sz="1600" b="0" i="0" u="none" strike="noStrike" cap="none" dirty="0">
                <a:solidFill>
                  <a:schemeClr val="dk1"/>
                </a:solidFill>
                <a:latin typeface="Arial"/>
                <a:ea typeface="Arial"/>
                <a:cs typeface="Arial"/>
                <a:sym typeface="Arial"/>
              </a:rPr>
              <a:t>Quels sont les avantages pour le partenaire de participer au projet?</a:t>
            </a:r>
          </a:p>
          <a:p>
            <a:pPr marL="490950" marR="0" lvl="0" indent="-285750" algn="l" rtl="0">
              <a:spcAft>
                <a:spcPts val="800"/>
              </a:spcAft>
              <a:buClr>
                <a:schemeClr val="dk1"/>
              </a:buClr>
              <a:buSzPts val="1600"/>
              <a:buFont typeface="Arial" panose="020B0604020202020204" pitchFamily="34" charset="0"/>
              <a:buChar char="•"/>
            </a:pPr>
            <a:r>
              <a:rPr lang="fr-CA" sz="1600" dirty="0">
                <a:solidFill>
                  <a:schemeClr val="dk1"/>
                </a:solidFill>
              </a:rPr>
              <a:t>Quelles sont les raisons qui pourraient amener ce partenaire potentiel à refuser la proposition du conseil?</a:t>
            </a:r>
          </a:p>
          <a:p>
            <a:pPr marL="490950" marR="0" lvl="0" indent="-285750" algn="l" rtl="0">
              <a:spcAft>
                <a:spcPts val="800"/>
              </a:spcAft>
              <a:buClr>
                <a:schemeClr val="dk1"/>
              </a:buClr>
              <a:buSzPts val="1600"/>
              <a:buFont typeface="Arial" panose="020B0604020202020204" pitchFamily="34" charset="0"/>
              <a:buChar char="•"/>
            </a:pPr>
            <a:r>
              <a:rPr lang="fr-CA" sz="1600" dirty="0">
                <a:solidFill>
                  <a:schemeClr val="dk1"/>
                </a:solidFill>
              </a:rPr>
              <a:t>Qu’est-ce que le conseil peut amener comme argument pour convaincre ce partenaire et contourner son refus?</a:t>
            </a:r>
          </a:p>
          <a:p>
            <a:pPr marL="490950" marR="0" lvl="0" indent="-285750" algn="l" rtl="0">
              <a:spcBef>
                <a:spcPts val="0"/>
              </a:spcBef>
              <a:spcAft>
                <a:spcPts val="0"/>
              </a:spcAft>
              <a:buClr>
                <a:schemeClr val="dk1"/>
              </a:buClr>
              <a:buSzPts val="1600"/>
              <a:buFont typeface="Arial" panose="020B0604020202020204" pitchFamily="34" charset="0"/>
              <a:buChar char="•"/>
            </a:pPr>
            <a:endParaRPr sz="16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31029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xfrm>
            <a:off x="2300321" y="1830410"/>
            <a:ext cx="6203153" cy="813037"/>
          </a:xfrm>
          <a:prstGeom prst="rect">
            <a:avLst/>
          </a:prstGeom>
          <a:noFill/>
          <a:ln>
            <a:noFill/>
          </a:ln>
        </p:spPr>
        <p:txBody>
          <a:bodyPr spcFirstLastPara="1" wrap="square" lIns="91425" tIns="45700" rIns="91425" bIns="45700" anchor="t" anchorCtr="0">
            <a:noAutofit/>
          </a:bodyPr>
          <a:lstStyle/>
          <a:p>
            <a:pPr lvl="0">
              <a:lnSpc>
                <a:spcPct val="100000"/>
              </a:lnSpc>
              <a:buSzPct val="100000"/>
            </a:pPr>
            <a:r>
              <a:rPr lang="fr-CA" sz="1600" dirty="0"/>
              <a:t>Vous avez terminé la leçon 9.1.3 – Partenaires.</a:t>
            </a:r>
            <a:br>
              <a:rPr lang="fr-CA" sz="1600" dirty="0"/>
            </a:br>
            <a:br>
              <a:rPr lang="fr-CA" sz="1600" dirty="0"/>
            </a:br>
            <a:br>
              <a:rPr lang="fr-CA" sz="1600" dirty="0"/>
            </a:br>
            <a:br>
              <a:rPr lang="fr-CA" sz="1600" dirty="0"/>
            </a:br>
            <a:br>
              <a:rPr lang="fr-CA" sz="1600" dirty="0"/>
            </a:br>
            <a:r>
              <a:rPr lang="fr-CA" dirty="0"/>
              <a:t>Consultez les autres leçons du </a:t>
            </a:r>
            <a:r>
              <a:rPr lang="fr-CA" dirty="0">
                <a:solidFill>
                  <a:schemeClr val="tx1"/>
                </a:solidFill>
                <a:hlinkClick r:id="rId9"/>
              </a:rPr>
              <a:t>Module 9 – Découvrir la démarche de réalisation d’un projet collectif</a:t>
            </a:r>
            <a:r>
              <a:rPr lang="fr-CA" dirty="0">
                <a:solidFill>
                  <a:schemeClr val="tx1"/>
                </a:solidFill>
              </a:rPr>
              <a:t> </a:t>
            </a:r>
            <a:r>
              <a:rPr lang="fr-CA" dirty="0"/>
              <a:t>du site Web de Vox populi pour en apprendre davantage à ce sujet :</a:t>
            </a:r>
            <a:endParaRPr sz="1600" dirty="0"/>
          </a:p>
        </p:txBody>
      </p:sp>
      <p:sp>
        <p:nvSpPr>
          <p:cNvPr id="27" name="Rectangle 26"/>
          <p:cNvSpPr/>
          <p:nvPr>
            <p:custDataLst>
              <p:tags r:id="rId2"/>
            </p:custDataLst>
          </p:nvPr>
        </p:nvSpPr>
        <p:spPr>
          <a:xfrm>
            <a:off x="2069999" y="1958351"/>
            <a:ext cx="216000" cy="108000"/>
          </a:xfrm>
          <a:prstGeom prst="rec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Rectangle 2"/>
          <p:cNvSpPr/>
          <p:nvPr>
            <p:custDataLst>
              <p:tags r:id="rId3"/>
            </p:custDataLst>
          </p:nvPr>
        </p:nvSpPr>
        <p:spPr>
          <a:xfrm>
            <a:off x="2285999" y="2338076"/>
            <a:ext cx="6203153" cy="584775"/>
          </a:xfrm>
          <a:prstGeom prst="rect">
            <a:avLst/>
          </a:prstGeom>
        </p:spPr>
        <p:txBody>
          <a:bodyPr wrap="square">
            <a:spAutoFit/>
          </a:bodyPr>
          <a:lstStyle/>
          <a:p>
            <a:pPr>
              <a:buSzPct val="100000"/>
            </a:pPr>
            <a:r>
              <a:rPr lang="fr-FR" sz="1600" dirty="0"/>
              <a:t>Consultez les différents outils présentés </a:t>
            </a:r>
            <a:r>
              <a:rPr lang="fr-FR" sz="1600" dirty="0">
                <a:solidFill>
                  <a:schemeClr val="tx1"/>
                </a:solidFill>
              </a:rPr>
              <a:t>dans la section</a:t>
            </a:r>
            <a:r>
              <a:rPr lang="fr-FR" sz="1600" i="1" dirty="0">
                <a:solidFill>
                  <a:schemeClr val="tx1"/>
                </a:solidFill>
              </a:rPr>
              <a:t> </a:t>
            </a:r>
            <a:r>
              <a:rPr lang="fr-CA" sz="1600" u="sng" dirty="0">
                <a:solidFill>
                  <a:srgbClr val="0070C0"/>
                </a:solidFill>
                <a:hlinkClick r:id="rId10"/>
              </a:rPr>
              <a:t>Boîte à outils</a:t>
            </a:r>
            <a:r>
              <a:rPr lang="fr-FR" sz="1600" i="1" dirty="0">
                <a:solidFill>
                  <a:schemeClr val="tx1"/>
                </a:solidFill>
              </a:rPr>
              <a:t> </a:t>
            </a:r>
            <a:r>
              <a:rPr lang="fr-FR" sz="1600" dirty="0">
                <a:solidFill>
                  <a:schemeClr val="tx1"/>
                </a:solidFill>
              </a:rPr>
              <a:t>du site Web de Vox populi.</a:t>
            </a:r>
            <a:r>
              <a:rPr lang="fr-FR" sz="1600" dirty="0"/>
              <a:t> </a:t>
            </a:r>
          </a:p>
        </p:txBody>
      </p:sp>
      <p:sp>
        <p:nvSpPr>
          <p:cNvPr id="25" name="Rectangle 24"/>
          <p:cNvSpPr/>
          <p:nvPr>
            <p:custDataLst>
              <p:tags r:id="rId4"/>
            </p:custDataLst>
          </p:nvPr>
        </p:nvSpPr>
        <p:spPr>
          <a:xfrm>
            <a:off x="2069999" y="2468225"/>
            <a:ext cx="216000" cy="108000"/>
          </a:xfrm>
          <a:prstGeom prst="rec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Titre 1">
            <a:extLst>
              <a:ext uri="{FF2B5EF4-FFF2-40B4-BE49-F238E27FC236}">
                <a16:creationId xmlns:a16="http://schemas.microsoft.com/office/drawing/2014/main" id="{F471E230-7ED6-4266-B1E0-A36F0006A76C}"/>
              </a:ext>
            </a:extLst>
          </p:cNvPr>
          <p:cNvSpPr txBox="1">
            <a:spLocks/>
          </p:cNvSpPr>
          <p:nvPr>
            <p:custDataLst>
              <p:tags r:id="rId5"/>
            </p:custDataLst>
          </p:nvPr>
        </p:nvSpPr>
        <p:spPr>
          <a:xfrm>
            <a:off x="2414015" y="3935150"/>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9.1.1 – Observation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9.1.2 – Clarification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9.1.3 – Partenaires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9.1.4 – Échéancier </a:t>
            </a:r>
            <a:r>
              <a:rPr lang="fr-CA" sz="1000" dirty="0"/>
              <a:t>(durée ± 3 min)</a:t>
            </a:r>
            <a:r>
              <a:rPr lang="fr-CA" sz="1600" dirty="0"/>
              <a:t>;</a:t>
            </a:r>
          </a:p>
          <a:p>
            <a:pPr marL="614250">
              <a:lnSpc>
                <a:spcPct val="100000"/>
              </a:lnSpc>
              <a:spcAft>
                <a:spcPts val="1200"/>
              </a:spcAft>
            </a:pPr>
            <a:r>
              <a:rPr lang="fr-CA" sz="1600" dirty="0"/>
              <a:t>9.1.5 – Budget </a:t>
            </a:r>
            <a:r>
              <a:rPr lang="fr-CA" sz="1000" dirty="0"/>
              <a:t>(durée ± 3 min)</a:t>
            </a:r>
            <a:r>
              <a:rPr lang="fr-CA" sz="1600" dirty="0"/>
              <a:t>;</a:t>
            </a:r>
          </a:p>
          <a:p>
            <a:pPr marL="614250">
              <a:lnSpc>
                <a:spcPct val="100000"/>
              </a:lnSpc>
              <a:spcAft>
                <a:spcPts val="1200"/>
              </a:spcAft>
            </a:pPr>
            <a:r>
              <a:rPr lang="fr-CA" sz="1600" dirty="0"/>
              <a:t>9.1.6 – Évaluation </a:t>
            </a:r>
            <a:r>
              <a:rPr lang="fr-CA" sz="1000" dirty="0"/>
              <a:t>(durée ± 3 min)</a:t>
            </a:r>
            <a:r>
              <a:rPr lang="fr-CA" sz="1600" dirty="0"/>
              <a:t>;</a:t>
            </a:r>
          </a:p>
          <a:p>
            <a:pPr marL="614250">
              <a:lnSpc>
                <a:spcPct val="100000"/>
              </a:lnSpc>
              <a:spcAft>
                <a:spcPts val="1200"/>
              </a:spcAft>
            </a:pPr>
            <a:endParaRPr lang="fr-CA" sz="1600" dirty="0"/>
          </a:p>
        </p:txBody>
      </p:sp>
      <p:sp>
        <p:nvSpPr>
          <p:cNvPr id="29" name="Rectangle 28">
            <a:extLst>
              <a:ext uri="{FF2B5EF4-FFF2-40B4-BE49-F238E27FC236}">
                <a16:creationId xmlns:a16="http://schemas.microsoft.com/office/drawing/2014/main" id="{CFBC55D9-C833-4706-817D-8953CC94FACB}"/>
              </a:ext>
            </a:extLst>
          </p:cNvPr>
          <p:cNvSpPr/>
          <p:nvPr>
            <p:custDataLst>
              <p:tags r:id="rId6"/>
            </p:custDataLst>
          </p:nvPr>
        </p:nvSpPr>
        <p:spPr>
          <a:xfrm>
            <a:off x="2069999" y="3192424"/>
            <a:ext cx="216000" cy="108000"/>
          </a:xfrm>
          <a:prstGeom prst="rec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63182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Tree>
    <p:extLst>
      <p:ext uri="{BB962C8B-B14F-4D97-AF65-F5344CB8AC3E}">
        <p14:creationId xmlns:p14="http://schemas.microsoft.com/office/powerpoint/2010/main" val="189575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re 1">
            <a:extLst>
              <a:ext uri="{FF2B5EF4-FFF2-40B4-BE49-F238E27FC236}">
                <a16:creationId xmlns:a16="http://schemas.microsoft.com/office/drawing/2014/main" id="{D8909A03-0D8D-4D5A-9419-1EFC688A77EC}"/>
              </a:ext>
            </a:extLst>
          </p:cNvPr>
          <p:cNvSpPr>
            <a:spLocks noGrp="1"/>
          </p:cNvSpPr>
          <p:nvPr>
            <p:ph type="title"/>
            <p:custDataLst>
              <p:tags r:id="rId1"/>
            </p:custDataLst>
          </p:nvPr>
        </p:nvSpPr>
        <p:spPr/>
        <p:txBody>
          <a:bodyPr/>
          <a:lstStyle/>
          <a:p>
            <a:r>
              <a:rPr lang="fr-CA" dirty="0"/>
              <a:t>Dans cette leçon, il est question des partenaires dans le projet.</a:t>
            </a:r>
          </a:p>
        </p:txBody>
      </p:sp>
      <p:grpSp>
        <p:nvGrpSpPr>
          <p:cNvPr id="38" name="Groupe 37">
            <a:extLst>
              <a:ext uri="{FF2B5EF4-FFF2-40B4-BE49-F238E27FC236}">
                <a16:creationId xmlns:a16="http://schemas.microsoft.com/office/drawing/2014/main" id="{6CDD34CC-3009-4BD1-BDA6-8E55701C3914}"/>
              </a:ext>
            </a:extLst>
          </p:cNvPr>
          <p:cNvGrpSpPr/>
          <p:nvPr>
            <p:custDataLst>
              <p:tags r:id="rId2"/>
            </p:custDataLst>
          </p:nvPr>
        </p:nvGrpSpPr>
        <p:grpSpPr>
          <a:xfrm>
            <a:off x="3795612" y="2877594"/>
            <a:ext cx="3817271" cy="2929952"/>
            <a:chOff x="-399339" y="1126072"/>
            <a:chExt cx="3268388" cy="2508656"/>
          </a:xfrm>
        </p:grpSpPr>
        <p:grpSp>
          <p:nvGrpSpPr>
            <p:cNvPr id="39" name="Groupe 38">
              <a:extLst>
                <a:ext uri="{FF2B5EF4-FFF2-40B4-BE49-F238E27FC236}">
                  <a16:creationId xmlns:a16="http://schemas.microsoft.com/office/drawing/2014/main" id="{E18FA350-9578-44ED-9D65-C42FFEE27E3B}"/>
                </a:ext>
              </a:extLst>
            </p:cNvPr>
            <p:cNvGrpSpPr/>
            <p:nvPr/>
          </p:nvGrpSpPr>
          <p:grpSpPr>
            <a:xfrm>
              <a:off x="-399339" y="1126072"/>
              <a:ext cx="2635018" cy="2508656"/>
              <a:chOff x="4202804" y="3832375"/>
              <a:chExt cx="2635018" cy="2508656"/>
            </a:xfrm>
          </p:grpSpPr>
          <p:pic>
            <p:nvPicPr>
              <p:cNvPr id="42" name="Image 41">
                <a:extLst>
                  <a:ext uri="{FF2B5EF4-FFF2-40B4-BE49-F238E27FC236}">
                    <a16:creationId xmlns:a16="http://schemas.microsoft.com/office/drawing/2014/main" id="{9F91FB77-A271-430B-98E9-FDCF6FF599E2}"/>
                  </a:ext>
                </a:extLst>
              </p:cNvPr>
              <p:cNvPicPr>
                <a:picLocks noChangeAspect="1"/>
              </p:cNvPicPr>
              <p:nvPr/>
            </p:nvPicPr>
            <p:blipFill>
              <a:blip r:embed="rId6" cstate="print">
                <a:alphaModFix amt="35000"/>
                <a:extLst>
                  <a:ext uri="{28A0092B-C50C-407E-A947-70E740481C1C}">
                    <a14:useLocalDpi xmlns:a14="http://schemas.microsoft.com/office/drawing/2010/main" val="0"/>
                  </a:ext>
                </a:extLst>
              </a:blip>
              <a:stretch>
                <a:fillRect/>
              </a:stretch>
            </p:blipFill>
            <p:spPr>
              <a:xfrm>
                <a:off x="4202804" y="3832375"/>
                <a:ext cx="2635018" cy="2508656"/>
              </a:xfrm>
              <a:prstGeom prst="rect">
                <a:avLst/>
              </a:prstGeom>
            </p:spPr>
          </p:pic>
          <p:sp>
            <p:nvSpPr>
              <p:cNvPr id="44" name="Hexagone 43">
                <a:extLst>
                  <a:ext uri="{FF2B5EF4-FFF2-40B4-BE49-F238E27FC236}">
                    <a16:creationId xmlns:a16="http://schemas.microsoft.com/office/drawing/2014/main" id="{EE0CF9FE-8B01-4A65-9B2C-36AF56152D7A}"/>
                  </a:ext>
                </a:extLst>
              </p:cNvPr>
              <p:cNvSpPr/>
              <p:nvPr/>
            </p:nvSpPr>
            <p:spPr>
              <a:xfrm rot="16200000">
                <a:off x="5480145" y="3943006"/>
                <a:ext cx="967228" cy="82426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41" name="Flèche : droite 40">
              <a:extLst>
                <a:ext uri="{FF2B5EF4-FFF2-40B4-BE49-F238E27FC236}">
                  <a16:creationId xmlns:a16="http://schemas.microsoft.com/office/drawing/2014/main" id="{5B8127C8-B768-43F5-B3DC-C306FE63F221}"/>
                </a:ext>
              </a:extLst>
            </p:cNvPr>
            <p:cNvSpPr/>
            <p:nvPr/>
          </p:nvSpPr>
          <p:spPr>
            <a:xfrm flipH="1">
              <a:off x="2276129" y="1305933"/>
              <a:ext cx="592920" cy="342900"/>
            </a:xfrm>
            <a:prstGeom prst="rightArrow">
              <a:avLst/>
            </a:prstGeom>
            <a:solidFill>
              <a:srgbClr val="18A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pic>
        <p:nvPicPr>
          <p:cNvPr id="45" name="Image 44">
            <a:extLst>
              <a:ext uri="{FF2B5EF4-FFF2-40B4-BE49-F238E27FC236}">
                <a16:creationId xmlns:a16="http://schemas.microsoft.com/office/drawing/2014/main" id="{CFE7F8FD-CEE9-4C34-84CA-32E3419EA7BA}"/>
              </a:ext>
            </a:extLst>
          </p:cNvPr>
          <p:cNvPicPr>
            <a:picLocks noChangeAspect="1"/>
          </p:cNvPicPr>
          <p:nvPr>
            <p:custDataLst>
              <p:tags r:id="rId3"/>
            </p:custDataLst>
          </p:nvPr>
        </p:nvPicPr>
        <p:blipFill>
          <a:blip r:embed="rId7"/>
          <a:stretch>
            <a:fillRect/>
          </a:stretch>
        </p:blipFill>
        <p:spPr>
          <a:xfrm>
            <a:off x="5334379" y="2446791"/>
            <a:ext cx="1387914" cy="15278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6097A61A-9BC7-4DCA-A582-C03C38C99519}"/>
              </a:ext>
            </a:extLst>
          </p:cNvPr>
          <p:cNvSpPr/>
          <p:nvPr>
            <p:custDataLst>
              <p:tags r:id="rId1"/>
            </p:custDataLst>
          </p:nvPr>
        </p:nvSpPr>
        <p:spPr>
          <a:xfrm>
            <a:off x="2139334" y="4011313"/>
            <a:ext cx="702340" cy="18567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F326FD5B-E897-4325-99F1-0EB3E717C186}"/>
              </a:ext>
            </a:extLst>
          </p:cNvPr>
          <p:cNvSpPr>
            <a:spLocks noGrp="1"/>
          </p:cNvSpPr>
          <p:nvPr>
            <p:ph type="title"/>
            <p:custDataLst>
              <p:tags r:id="rId2"/>
            </p:custDataLst>
          </p:nvPr>
        </p:nvSpPr>
        <p:spPr/>
        <p:txBody>
          <a:bodyPr/>
          <a:lstStyle/>
          <a:p>
            <a:r>
              <a:rPr lang="fr-CA" dirty="0"/>
              <a:t>Dans un conseil d’élèves, qui est le principal partenaire d’un projet?</a:t>
            </a:r>
            <a:br>
              <a:rPr lang="fr-CA" dirty="0"/>
            </a:br>
            <a:endParaRPr lang="fr-CA" dirty="0"/>
          </a:p>
        </p:txBody>
      </p:sp>
      <p:sp>
        <p:nvSpPr>
          <p:cNvPr id="3" name="Titre 1">
            <a:extLst>
              <a:ext uri="{FF2B5EF4-FFF2-40B4-BE49-F238E27FC236}">
                <a16:creationId xmlns:a16="http://schemas.microsoft.com/office/drawing/2014/main" id="{71691222-2EF5-4979-8975-0F88108C0A94}"/>
              </a:ext>
            </a:extLst>
          </p:cNvPr>
          <p:cNvSpPr txBox="1">
            <a:spLocks/>
          </p:cNvSpPr>
          <p:nvPr>
            <p:custDataLst>
              <p:tags r:id="rId3"/>
            </p:custDataLst>
          </p:nvPr>
        </p:nvSpPr>
        <p:spPr>
          <a:xfrm>
            <a:off x="2996419" y="2418977"/>
            <a:ext cx="5507056"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panose="020B0604020202020204" pitchFamily="34" charset="0"/>
                <a:ea typeface="Arial"/>
                <a:cs typeface="Arial" panose="020B0604020202020204" pitchFamily="34" charset="0"/>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La direction de l’école est votre meilleure alliée dans un projet. En plus d’approuver le projet, elle peut soutenir et appuyer les démarches du conseil. L’équipe de Vox populi vous suggère de présenter le rôle de la direction de cette façon aux membres du conseil.</a:t>
            </a:r>
          </a:p>
        </p:txBody>
      </p:sp>
      <p:pic>
        <p:nvPicPr>
          <p:cNvPr id="5" name="Image 4">
            <a:extLst>
              <a:ext uri="{FF2B5EF4-FFF2-40B4-BE49-F238E27FC236}">
                <a16:creationId xmlns:a16="http://schemas.microsoft.com/office/drawing/2014/main" id="{E15B2C0F-BB94-45BA-AD07-BE38082E194C}"/>
              </a:ext>
            </a:extLst>
          </p:cNvPr>
          <p:cNvPicPr>
            <a:picLocks noChangeAspect="1"/>
          </p:cNvPicPr>
          <p:nvPr>
            <p:custDataLst>
              <p:tags r:id="rId4"/>
            </p:custDataLst>
          </p:nvPr>
        </p:nvPicPr>
        <p:blipFill>
          <a:blip r:embed="rId6"/>
          <a:stretch>
            <a:fillRect/>
          </a:stretch>
        </p:blipFill>
        <p:spPr>
          <a:xfrm>
            <a:off x="2225646" y="2607493"/>
            <a:ext cx="529716" cy="1496658"/>
          </a:xfrm>
          <a:prstGeom prst="rect">
            <a:avLst/>
          </a:prstGeom>
        </p:spPr>
      </p:pic>
    </p:spTree>
    <p:extLst>
      <p:ext uri="{BB962C8B-B14F-4D97-AF65-F5344CB8AC3E}">
        <p14:creationId xmlns:p14="http://schemas.microsoft.com/office/powerpoint/2010/main" val="338089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26FD5B-E897-4325-99F1-0EB3E717C186}"/>
              </a:ext>
            </a:extLst>
          </p:cNvPr>
          <p:cNvSpPr>
            <a:spLocks noGrp="1"/>
          </p:cNvSpPr>
          <p:nvPr>
            <p:ph type="title"/>
            <p:custDataLst>
              <p:tags r:id="rId1"/>
            </p:custDataLst>
          </p:nvPr>
        </p:nvSpPr>
        <p:spPr/>
        <p:txBody>
          <a:bodyPr/>
          <a:lstStyle/>
          <a:p>
            <a:r>
              <a:rPr lang="fr-CA" dirty="0"/>
              <a:t>Pourquoi est-ce important de considérer des partenaires?</a:t>
            </a:r>
            <a:br>
              <a:rPr lang="fr-CA" dirty="0"/>
            </a:br>
            <a:endParaRPr lang="fr-CA" dirty="0"/>
          </a:p>
        </p:txBody>
      </p:sp>
      <p:sp>
        <p:nvSpPr>
          <p:cNvPr id="7" name="Google Shape;107;p15">
            <a:extLst>
              <a:ext uri="{FF2B5EF4-FFF2-40B4-BE49-F238E27FC236}">
                <a16:creationId xmlns:a16="http://schemas.microsoft.com/office/drawing/2014/main" id="{827DBBF4-B8BB-4337-849B-982F855185C1}"/>
              </a:ext>
            </a:extLst>
          </p:cNvPr>
          <p:cNvSpPr txBox="1"/>
          <p:nvPr>
            <p:custDataLst>
              <p:tags r:id="rId2"/>
            </p:custDataLst>
          </p:nvPr>
        </p:nvSpPr>
        <p:spPr>
          <a:xfrm>
            <a:off x="1932525" y="2519725"/>
            <a:ext cx="6182852" cy="1818549"/>
          </a:xfrm>
          <a:prstGeom prst="rect">
            <a:avLst/>
          </a:prstGeom>
          <a:noFill/>
          <a:ln>
            <a:noFill/>
          </a:ln>
        </p:spPr>
        <p:txBody>
          <a:bodyPr spcFirstLastPara="1" wrap="square" lIns="91425" tIns="45700" rIns="91425" bIns="45700" anchor="ctr" anchorCtr="0">
            <a:noAutofit/>
          </a:bodyPr>
          <a:lstStyle/>
          <a:p>
            <a:pPr marL="490950" marR="0" lvl="0" indent="-285750" algn="l" rtl="0">
              <a:spcAft>
                <a:spcPts val="800"/>
              </a:spcAft>
              <a:buClr>
                <a:schemeClr val="dk1"/>
              </a:buClr>
              <a:buSzPts val="1600"/>
              <a:buFont typeface="Arial" panose="020B0604020202020204" pitchFamily="34" charset="0"/>
              <a:buChar char="•"/>
            </a:pPr>
            <a:r>
              <a:rPr lang="fr-CA" sz="1600" b="0" i="0" u="none" strike="noStrike" cap="none" dirty="0">
                <a:solidFill>
                  <a:schemeClr val="dk1"/>
                </a:solidFill>
                <a:latin typeface="Arial"/>
                <a:ea typeface="Arial"/>
                <a:cs typeface="Arial"/>
                <a:sym typeface="Arial"/>
              </a:rPr>
              <a:t>Offrir davantage de ressources au conseil;</a:t>
            </a:r>
          </a:p>
          <a:p>
            <a:pPr marL="490950" marR="0" lvl="0" indent="-285750" algn="l" rtl="0">
              <a:spcAft>
                <a:spcPts val="800"/>
              </a:spcAft>
              <a:buClr>
                <a:schemeClr val="dk1"/>
              </a:buClr>
              <a:buSzPts val="1600"/>
              <a:buFont typeface="Arial" panose="020B0604020202020204" pitchFamily="34" charset="0"/>
              <a:buChar char="•"/>
            </a:pPr>
            <a:r>
              <a:rPr lang="fr-CA" sz="1600" dirty="0">
                <a:solidFill>
                  <a:schemeClr val="dk1"/>
                </a:solidFill>
              </a:rPr>
              <a:t>Faire rayonner le projet dans l’école ou dans d’autres milieux;</a:t>
            </a:r>
          </a:p>
          <a:p>
            <a:pPr marL="490950" marR="0" lvl="0" indent="-285750" algn="l" rtl="0">
              <a:spcAft>
                <a:spcPts val="800"/>
              </a:spcAft>
              <a:buClr>
                <a:schemeClr val="dk1"/>
              </a:buClr>
              <a:buSzPts val="1600"/>
              <a:buFont typeface="Arial" panose="020B0604020202020204" pitchFamily="34" charset="0"/>
              <a:buChar char="•"/>
            </a:pPr>
            <a:r>
              <a:rPr lang="fr-CA" sz="1600" dirty="0">
                <a:solidFill>
                  <a:schemeClr val="dk1"/>
                </a:solidFill>
              </a:rPr>
              <a:t>Réaliser des projets de plus grande envergure ou d’une plus grande complexité.</a:t>
            </a:r>
          </a:p>
          <a:p>
            <a:pPr marL="490950" marR="0" lvl="0" indent="-285750" algn="l" rtl="0">
              <a:spcBef>
                <a:spcPts val="0"/>
              </a:spcBef>
              <a:spcAft>
                <a:spcPts val="0"/>
              </a:spcAft>
              <a:buClr>
                <a:schemeClr val="dk1"/>
              </a:buClr>
              <a:buSzPts val="1600"/>
              <a:buFont typeface="Arial" panose="020B0604020202020204" pitchFamily="34" charset="0"/>
              <a:buChar char="•"/>
            </a:pPr>
            <a:endParaRPr sz="1600" b="0" i="0" u="none" strike="noStrike" cap="none" dirty="0">
              <a:solidFill>
                <a:schemeClr val="dk1"/>
              </a:solidFill>
              <a:latin typeface="Arial"/>
              <a:ea typeface="Arial"/>
              <a:cs typeface="Arial"/>
              <a:sym typeface="Arial"/>
            </a:endParaRPr>
          </a:p>
        </p:txBody>
      </p:sp>
      <p:pic>
        <p:nvPicPr>
          <p:cNvPr id="8" name="Image 7" descr="Une image contenant dessin&#10;&#10;Description générée automatiquement">
            <a:extLst>
              <a:ext uri="{FF2B5EF4-FFF2-40B4-BE49-F238E27FC236}">
                <a16:creationId xmlns:a16="http://schemas.microsoft.com/office/drawing/2014/main" id="{0F95190A-A5A3-461F-9732-DA7067CDE0C8}"/>
              </a:ext>
            </a:extLst>
          </p:cNvPr>
          <p:cNvPicPr>
            <a:picLocks noChangeAspect="1"/>
          </p:cNvPicPr>
          <p:nvPr>
            <p:custDataLst>
              <p:tags r:id="rId3"/>
            </p:custDataLst>
          </p:nvPr>
        </p:nvPicPr>
        <p:blipFill>
          <a:blip r:embed="rId5"/>
          <a:stretch>
            <a:fillRect/>
          </a:stretch>
        </p:blipFill>
        <p:spPr>
          <a:xfrm>
            <a:off x="5980904" y="3729143"/>
            <a:ext cx="1665240" cy="1298446"/>
          </a:xfrm>
          <a:prstGeom prst="rect">
            <a:avLst/>
          </a:prstGeom>
        </p:spPr>
      </p:pic>
    </p:spTree>
    <p:extLst>
      <p:ext uri="{BB962C8B-B14F-4D97-AF65-F5344CB8AC3E}">
        <p14:creationId xmlns:p14="http://schemas.microsoft.com/office/powerpoint/2010/main" val="70172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0BF9CD57-E7C6-4192-8AE8-62695C46C774}"/>
              </a:ext>
            </a:extLst>
          </p:cNvPr>
          <p:cNvSpPr/>
          <p:nvPr>
            <p:custDataLst>
              <p:tags r:id="rId1"/>
            </p:custDataLst>
          </p:nvPr>
        </p:nvSpPr>
        <p:spPr>
          <a:xfrm>
            <a:off x="6460959" y="5482293"/>
            <a:ext cx="2042515" cy="62593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F326FD5B-E897-4325-99F1-0EB3E717C186}"/>
              </a:ext>
            </a:extLst>
          </p:cNvPr>
          <p:cNvSpPr>
            <a:spLocks noGrp="1"/>
          </p:cNvSpPr>
          <p:nvPr>
            <p:ph type="title"/>
            <p:custDataLst>
              <p:tags r:id="rId2"/>
            </p:custDataLst>
          </p:nvPr>
        </p:nvSpPr>
        <p:spPr/>
        <p:txBody>
          <a:bodyPr/>
          <a:lstStyle/>
          <a:p>
            <a:r>
              <a:rPr lang="fr-CA" dirty="0"/>
              <a:t>En tant que personne responsable du conseil, </a:t>
            </a:r>
            <a:r>
              <a:rPr lang="fr-FR" dirty="0">
                <a:solidFill>
                  <a:schemeClr val="tx1"/>
                </a:solidFill>
              </a:rPr>
              <a:t>votre rôle consiste à appuyer les personnes élues et les aider à cibler des partenaires potentiels pour réaliser leur projet.</a:t>
            </a:r>
            <a:endParaRPr lang="fr-CA" dirty="0"/>
          </a:p>
        </p:txBody>
      </p:sp>
      <p:sp>
        <p:nvSpPr>
          <p:cNvPr id="16" name="Titre 1">
            <a:extLst>
              <a:ext uri="{FF2B5EF4-FFF2-40B4-BE49-F238E27FC236}">
                <a16:creationId xmlns:a16="http://schemas.microsoft.com/office/drawing/2014/main" id="{4FD79BC0-E15F-446F-95C0-EE679A1093CC}"/>
              </a:ext>
            </a:extLst>
          </p:cNvPr>
          <p:cNvSpPr txBox="1">
            <a:spLocks/>
          </p:cNvSpPr>
          <p:nvPr>
            <p:custDataLst>
              <p:tags r:id="rId3"/>
            </p:custDataLst>
          </p:nvPr>
        </p:nvSpPr>
        <p:spPr>
          <a:xfrm>
            <a:off x="1932525" y="3251081"/>
            <a:ext cx="5972221"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panose="020B0604020202020204" pitchFamily="34" charset="0"/>
                <a:ea typeface="Arial"/>
                <a:cs typeface="Arial" panose="020B0604020202020204" pitchFamily="34" charset="0"/>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Les membres du conseil doivent comprendre que le partenariat n’est pas uniquement financier ou matériel. Lorsque quelqu’un donne un coup de main au projet, c’est aussi une forme de partenariat. Toute contribution de la part d’un partenaire</a:t>
            </a:r>
            <a:br>
              <a:rPr lang="fr-CA" dirty="0"/>
            </a:br>
            <a:r>
              <a:rPr lang="fr-CA" dirty="0"/>
              <a:t>a une valeur et il faut la considérer.</a:t>
            </a:r>
            <a:br>
              <a:rPr lang="fr-CA" dirty="0"/>
            </a:br>
            <a:endParaRPr lang="fr-CA" dirty="0"/>
          </a:p>
        </p:txBody>
      </p:sp>
      <p:pic>
        <p:nvPicPr>
          <p:cNvPr id="5" name="Image 4" descr="Une image contenant jouet, dessin&#10;&#10;Description générée automatiquement">
            <a:extLst>
              <a:ext uri="{FF2B5EF4-FFF2-40B4-BE49-F238E27FC236}">
                <a16:creationId xmlns:a16="http://schemas.microsoft.com/office/drawing/2014/main" id="{F1EAD768-8F51-44FD-854C-A16DAB3C2706}"/>
              </a:ext>
            </a:extLst>
          </p:cNvPr>
          <p:cNvPicPr>
            <a:picLocks noChangeAspect="1"/>
          </p:cNvPicPr>
          <p:nvPr>
            <p:custDataLst>
              <p:tags r:id="rId4"/>
            </p:custDataLst>
          </p:nvPr>
        </p:nvPicPr>
        <p:blipFill>
          <a:blip r:embed="rId6"/>
          <a:stretch>
            <a:fillRect/>
          </a:stretch>
        </p:blipFill>
        <p:spPr>
          <a:xfrm>
            <a:off x="6332551" y="3251081"/>
            <a:ext cx="2219048" cy="2857143"/>
          </a:xfrm>
          <a:prstGeom prst="rect">
            <a:avLst/>
          </a:prstGeom>
        </p:spPr>
      </p:pic>
    </p:spTree>
    <p:extLst>
      <p:ext uri="{BB962C8B-B14F-4D97-AF65-F5344CB8AC3E}">
        <p14:creationId xmlns:p14="http://schemas.microsoft.com/office/powerpoint/2010/main" val="33745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26FD5B-E897-4325-99F1-0EB3E717C186}"/>
              </a:ext>
            </a:extLst>
          </p:cNvPr>
          <p:cNvSpPr>
            <a:spLocks noGrp="1"/>
          </p:cNvSpPr>
          <p:nvPr>
            <p:ph type="title"/>
            <p:custDataLst>
              <p:tags r:id="rId1"/>
            </p:custDataLst>
          </p:nvPr>
        </p:nvSpPr>
        <p:spPr/>
        <p:txBody>
          <a:bodyPr/>
          <a:lstStyle/>
          <a:p>
            <a:r>
              <a:rPr lang="fr-CA" dirty="0"/>
              <a:t>Voici des partenaires potentiels dans la réalisation d’un projet :</a:t>
            </a:r>
            <a:br>
              <a:rPr lang="fr-CA" dirty="0"/>
            </a:br>
            <a:endParaRPr lang="fr-CA" dirty="0"/>
          </a:p>
        </p:txBody>
      </p:sp>
      <p:sp>
        <p:nvSpPr>
          <p:cNvPr id="3" name="Rectangle 2">
            <a:extLst>
              <a:ext uri="{FF2B5EF4-FFF2-40B4-BE49-F238E27FC236}">
                <a16:creationId xmlns:a16="http://schemas.microsoft.com/office/drawing/2014/main" id="{751A27D0-D4FD-4E02-891E-B9F3DEBB1329}"/>
              </a:ext>
            </a:extLst>
          </p:cNvPr>
          <p:cNvSpPr/>
          <p:nvPr>
            <p:custDataLst>
              <p:tags r:id="rId2"/>
            </p:custDataLst>
          </p:nvPr>
        </p:nvSpPr>
        <p:spPr>
          <a:xfrm>
            <a:off x="1983544" y="2638966"/>
            <a:ext cx="1423066" cy="1308295"/>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La direction de l’école</a:t>
            </a:r>
          </a:p>
        </p:txBody>
      </p:sp>
      <p:sp>
        <p:nvSpPr>
          <p:cNvPr id="9" name="Rectangle 8">
            <a:extLst>
              <a:ext uri="{FF2B5EF4-FFF2-40B4-BE49-F238E27FC236}">
                <a16:creationId xmlns:a16="http://schemas.microsoft.com/office/drawing/2014/main" id="{1C188E4C-EF5C-454E-9BE8-F4D1F9A848E6}"/>
              </a:ext>
            </a:extLst>
          </p:cNvPr>
          <p:cNvSpPr/>
          <p:nvPr>
            <p:custDataLst>
              <p:tags r:id="rId3"/>
            </p:custDataLst>
          </p:nvPr>
        </p:nvSpPr>
        <p:spPr>
          <a:xfrm>
            <a:off x="3619714" y="2638966"/>
            <a:ext cx="1423066" cy="1308295"/>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Les institutions financières</a:t>
            </a:r>
          </a:p>
        </p:txBody>
      </p:sp>
      <p:sp>
        <p:nvSpPr>
          <p:cNvPr id="10" name="Rectangle 9">
            <a:extLst>
              <a:ext uri="{FF2B5EF4-FFF2-40B4-BE49-F238E27FC236}">
                <a16:creationId xmlns:a16="http://schemas.microsoft.com/office/drawing/2014/main" id="{E277CB65-8735-4DC7-9805-95CD25A45C8C}"/>
              </a:ext>
            </a:extLst>
          </p:cNvPr>
          <p:cNvSpPr/>
          <p:nvPr>
            <p:custDataLst>
              <p:tags r:id="rId4"/>
            </p:custDataLst>
          </p:nvPr>
        </p:nvSpPr>
        <p:spPr>
          <a:xfrm>
            <a:off x="5255884" y="2638966"/>
            <a:ext cx="1423066" cy="1308295"/>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Les commerces locaux</a:t>
            </a:r>
          </a:p>
        </p:txBody>
      </p:sp>
      <p:sp>
        <p:nvSpPr>
          <p:cNvPr id="11" name="Rectangle 10">
            <a:extLst>
              <a:ext uri="{FF2B5EF4-FFF2-40B4-BE49-F238E27FC236}">
                <a16:creationId xmlns:a16="http://schemas.microsoft.com/office/drawing/2014/main" id="{987A9B03-0467-4359-825F-3464E5AB3995}"/>
              </a:ext>
            </a:extLst>
          </p:cNvPr>
          <p:cNvSpPr/>
          <p:nvPr>
            <p:custDataLst>
              <p:tags r:id="rId5"/>
            </p:custDataLst>
          </p:nvPr>
        </p:nvSpPr>
        <p:spPr>
          <a:xfrm>
            <a:off x="1983544" y="4181936"/>
            <a:ext cx="1423066" cy="1308295"/>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Les comités dans l’école</a:t>
            </a:r>
          </a:p>
        </p:txBody>
      </p:sp>
      <p:sp>
        <p:nvSpPr>
          <p:cNvPr id="12" name="Rectangle 11">
            <a:extLst>
              <a:ext uri="{FF2B5EF4-FFF2-40B4-BE49-F238E27FC236}">
                <a16:creationId xmlns:a16="http://schemas.microsoft.com/office/drawing/2014/main" id="{8B8F88E4-F2C3-4DC7-9F81-F5A082567C10}"/>
              </a:ext>
            </a:extLst>
          </p:cNvPr>
          <p:cNvSpPr/>
          <p:nvPr>
            <p:custDataLst>
              <p:tags r:id="rId6"/>
            </p:custDataLst>
          </p:nvPr>
        </p:nvSpPr>
        <p:spPr>
          <a:xfrm>
            <a:off x="5255884" y="4181936"/>
            <a:ext cx="1423066" cy="1308295"/>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Des adultes dans l’école</a:t>
            </a:r>
          </a:p>
        </p:txBody>
      </p:sp>
      <p:sp>
        <p:nvSpPr>
          <p:cNvPr id="13" name="Rectangle 12">
            <a:extLst>
              <a:ext uri="{FF2B5EF4-FFF2-40B4-BE49-F238E27FC236}">
                <a16:creationId xmlns:a16="http://schemas.microsoft.com/office/drawing/2014/main" id="{2AAD2E14-84C7-46E3-B068-03072CA356A3}"/>
              </a:ext>
            </a:extLst>
          </p:cNvPr>
          <p:cNvSpPr/>
          <p:nvPr>
            <p:custDataLst>
              <p:tags r:id="rId7"/>
            </p:custDataLst>
          </p:nvPr>
        </p:nvSpPr>
        <p:spPr>
          <a:xfrm>
            <a:off x="6892054" y="4181936"/>
            <a:ext cx="1423066" cy="1308295"/>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Des adultes de la communauté</a:t>
            </a:r>
          </a:p>
        </p:txBody>
      </p:sp>
      <p:sp>
        <p:nvSpPr>
          <p:cNvPr id="14" name="Rectangle 13">
            <a:extLst>
              <a:ext uri="{FF2B5EF4-FFF2-40B4-BE49-F238E27FC236}">
                <a16:creationId xmlns:a16="http://schemas.microsoft.com/office/drawing/2014/main" id="{47A31201-3576-4AAC-BA1F-1A27A67594B3}"/>
              </a:ext>
            </a:extLst>
          </p:cNvPr>
          <p:cNvSpPr/>
          <p:nvPr>
            <p:custDataLst>
              <p:tags r:id="rId8"/>
            </p:custDataLst>
          </p:nvPr>
        </p:nvSpPr>
        <p:spPr>
          <a:xfrm>
            <a:off x="6892054" y="2638966"/>
            <a:ext cx="1423066" cy="1308295"/>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Les fournisseurs de services</a:t>
            </a:r>
          </a:p>
        </p:txBody>
      </p:sp>
      <p:sp>
        <p:nvSpPr>
          <p:cNvPr id="15" name="Rectangle 14">
            <a:extLst>
              <a:ext uri="{FF2B5EF4-FFF2-40B4-BE49-F238E27FC236}">
                <a16:creationId xmlns:a16="http://schemas.microsoft.com/office/drawing/2014/main" id="{CE757D8D-D81B-4C31-8AF2-F7C3AA31739E}"/>
              </a:ext>
            </a:extLst>
          </p:cNvPr>
          <p:cNvSpPr/>
          <p:nvPr>
            <p:custDataLst>
              <p:tags r:id="rId9"/>
            </p:custDataLst>
          </p:nvPr>
        </p:nvSpPr>
        <p:spPr>
          <a:xfrm>
            <a:off x="3619714" y="4181936"/>
            <a:ext cx="1423066" cy="1308295"/>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Des élèves dans l’école</a:t>
            </a:r>
          </a:p>
        </p:txBody>
      </p:sp>
    </p:spTree>
    <p:extLst>
      <p:ext uri="{BB962C8B-B14F-4D97-AF65-F5344CB8AC3E}">
        <p14:creationId xmlns:p14="http://schemas.microsoft.com/office/powerpoint/2010/main" val="4197024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26FD5B-E897-4325-99F1-0EB3E717C186}"/>
              </a:ext>
            </a:extLst>
          </p:cNvPr>
          <p:cNvSpPr>
            <a:spLocks noGrp="1"/>
          </p:cNvSpPr>
          <p:nvPr>
            <p:ph type="title"/>
            <p:custDataLst>
              <p:tags r:id="rId1"/>
            </p:custDataLst>
          </p:nvPr>
        </p:nvSpPr>
        <p:spPr>
          <a:xfrm>
            <a:off x="3235568" y="1830410"/>
            <a:ext cx="5267905" cy="813037"/>
          </a:xfrm>
        </p:spPr>
        <p:txBody>
          <a:bodyPr/>
          <a:lstStyle/>
          <a:p>
            <a:r>
              <a:rPr lang="fr-CA" dirty="0"/>
              <a:t>L’équipe de Vox populi a développé différents outils pour soutenir le conseil dans la démarche de partenariat. Consultez les pages suivantes pour les découvrir.</a:t>
            </a:r>
            <a:br>
              <a:rPr lang="fr-CA" dirty="0"/>
            </a:br>
            <a:endParaRPr lang="fr-CA" dirty="0"/>
          </a:p>
        </p:txBody>
      </p:sp>
      <p:pic>
        <p:nvPicPr>
          <p:cNvPr id="4" name="Image 3" descr="Une image contenant dessin&#10;&#10;Description générée automatiquement">
            <a:extLst>
              <a:ext uri="{FF2B5EF4-FFF2-40B4-BE49-F238E27FC236}">
                <a16:creationId xmlns:a16="http://schemas.microsoft.com/office/drawing/2014/main" id="{F72AE03F-1BF4-4EA7-A905-90830BA81186}"/>
              </a:ext>
            </a:extLst>
          </p:cNvPr>
          <p:cNvPicPr>
            <a:picLocks noChangeAspect="1"/>
          </p:cNvPicPr>
          <p:nvPr>
            <p:custDataLst>
              <p:tags r:id="rId2"/>
            </p:custDataLst>
          </p:nvPr>
        </p:nvPicPr>
        <p:blipFill>
          <a:blip r:embed="rId4"/>
          <a:stretch>
            <a:fillRect/>
          </a:stretch>
        </p:blipFill>
        <p:spPr>
          <a:xfrm>
            <a:off x="1977312" y="1830410"/>
            <a:ext cx="1266667" cy="1180952"/>
          </a:xfrm>
          <a:prstGeom prst="rect">
            <a:avLst/>
          </a:prstGeom>
        </p:spPr>
      </p:pic>
    </p:spTree>
    <p:extLst>
      <p:ext uri="{BB962C8B-B14F-4D97-AF65-F5344CB8AC3E}">
        <p14:creationId xmlns:p14="http://schemas.microsoft.com/office/powerpoint/2010/main" val="391390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5" name="Image 4">
            <a:extLst>
              <a:ext uri="{FF2B5EF4-FFF2-40B4-BE49-F238E27FC236}">
                <a16:creationId xmlns:a16="http://schemas.microsoft.com/office/drawing/2014/main" id="{9FAA3AD0-22CF-45B1-9164-13C0D130A6FF}"/>
              </a:ext>
            </a:extLst>
          </p:cNvPr>
          <p:cNvPicPr>
            <a:picLocks noChangeAspect="1"/>
          </p:cNvPicPr>
          <p:nvPr>
            <p:custDataLst>
              <p:tags r:id="rId1"/>
            </p:custDataLst>
          </p:nvPr>
        </p:nvPicPr>
        <p:blipFill rotWithShape="1">
          <a:blip r:embed="rId6"/>
          <a:srcRect t="1152"/>
          <a:stretch/>
        </p:blipFill>
        <p:spPr>
          <a:xfrm>
            <a:off x="2455620" y="1707830"/>
            <a:ext cx="5504906" cy="5029676"/>
          </a:xfrm>
          <a:prstGeom prst="rect">
            <a:avLst/>
          </a:prstGeom>
          <a:ln>
            <a:solidFill>
              <a:schemeClr val="bg1">
                <a:lumMod val="65000"/>
              </a:schemeClr>
            </a:solidFill>
          </a:ln>
        </p:spPr>
      </p:pic>
      <p:sp>
        <p:nvSpPr>
          <p:cNvPr id="17" name="Google Shape;184;p21"/>
          <p:cNvSpPr/>
          <p:nvPr>
            <p:custDataLst>
              <p:tags r:id="rId2"/>
            </p:custDataLst>
          </p:nvPr>
        </p:nvSpPr>
        <p:spPr>
          <a:xfrm>
            <a:off x="2658733" y="2642435"/>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34" name="Légende encadrée 2 33"/>
          <p:cNvSpPr/>
          <p:nvPr>
            <p:custDataLst>
              <p:tags r:id="rId3"/>
            </p:custDataLst>
          </p:nvPr>
        </p:nvSpPr>
        <p:spPr>
          <a:xfrm>
            <a:off x="1460347" y="3141859"/>
            <a:ext cx="1455561" cy="2808775"/>
          </a:xfrm>
          <a:prstGeom prst="borderCallout2">
            <a:avLst>
              <a:gd name="adj1" fmla="val 1295"/>
              <a:gd name="adj2" fmla="val 34483"/>
              <a:gd name="adj3" fmla="val -6130"/>
              <a:gd name="adj4" fmla="val 35122"/>
              <a:gd name="adj5" fmla="val -12675"/>
              <a:gd name="adj6" fmla="val 79467"/>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FR" dirty="0">
                <a:solidFill>
                  <a:schemeClr val="tx1"/>
                </a:solidFill>
              </a:rPr>
              <a:t>L’outil </a:t>
            </a:r>
            <a:r>
              <a:rPr lang="fr-FR" b="1" dirty="0">
                <a:solidFill>
                  <a:schemeClr val="tx1"/>
                </a:solidFill>
              </a:rPr>
              <a:t>La recherche de partenaires et d’appuis </a:t>
            </a:r>
            <a:r>
              <a:rPr lang="fr-FR" dirty="0">
                <a:solidFill>
                  <a:schemeClr val="tx1"/>
                </a:solidFill>
              </a:rPr>
              <a:t>soutien la réflexion des membres du conseil en lien avec les besoins en partenariat.</a:t>
            </a:r>
          </a:p>
        </p:txBody>
      </p:sp>
    </p:spTree>
    <p:extLst>
      <p:ext uri="{BB962C8B-B14F-4D97-AF65-F5344CB8AC3E}">
        <p14:creationId xmlns:p14="http://schemas.microsoft.com/office/powerpoint/2010/main" val="639553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5" name="Image 4">
            <a:extLst>
              <a:ext uri="{FF2B5EF4-FFF2-40B4-BE49-F238E27FC236}">
                <a16:creationId xmlns:a16="http://schemas.microsoft.com/office/drawing/2014/main" id="{9FAA3AD0-22CF-45B1-9164-13C0D130A6FF}"/>
              </a:ext>
            </a:extLst>
          </p:cNvPr>
          <p:cNvPicPr>
            <a:picLocks noChangeAspect="1"/>
          </p:cNvPicPr>
          <p:nvPr>
            <p:custDataLst>
              <p:tags r:id="rId1"/>
            </p:custDataLst>
          </p:nvPr>
        </p:nvPicPr>
        <p:blipFill rotWithShape="1">
          <a:blip r:embed="rId7"/>
          <a:srcRect t="1152"/>
          <a:stretch/>
        </p:blipFill>
        <p:spPr>
          <a:xfrm>
            <a:off x="2455620" y="1707830"/>
            <a:ext cx="5504906" cy="5029676"/>
          </a:xfrm>
          <a:prstGeom prst="rect">
            <a:avLst/>
          </a:prstGeom>
          <a:ln>
            <a:solidFill>
              <a:schemeClr val="bg1">
                <a:lumMod val="65000"/>
              </a:schemeClr>
            </a:solidFill>
          </a:ln>
        </p:spPr>
      </p:pic>
      <p:sp>
        <p:nvSpPr>
          <p:cNvPr id="16" name="Google Shape;184;p21"/>
          <p:cNvSpPr/>
          <p:nvPr>
            <p:custDataLst>
              <p:tags r:id="rId2"/>
            </p:custDataLst>
          </p:nvPr>
        </p:nvSpPr>
        <p:spPr>
          <a:xfrm>
            <a:off x="2658732" y="4040691"/>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17" name="Google Shape;184;p21"/>
          <p:cNvSpPr/>
          <p:nvPr>
            <p:custDataLst>
              <p:tags r:id="rId3"/>
            </p:custDataLst>
          </p:nvPr>
        </p:nvSpPr>
        <p:spPr>
          <a:xfrm>
            <a:off x="2658733" y="2642435"/>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34" name="Légende encadrée 2 33"/>
          <p:cNvSpPr/>
          <p:nvPr>
            <p:custDataLst>
              <p:tags r:id="rId4"/>
            </p:custDataLst>
          </p:nvPr>
        </p:nvSpPr>
        <p:spPr>
          <a:xfrm>
            <a:off x="1546730" y="2461847"/>
            <a:ext cx="3952058" cy="1473958"/>
          </a:xfrm>
          <a:prstGeom prst="borderCallout2">
            <a:avLst>
              <a:gd name="adj1" fmla="val 103363"/>
              <a:gd name="adj2" fmla="val 10119"/>
              <a:gd name="adj3" fmla="val 113248"/>
              <a:gd name="adj4" fmla="val 12477"/>
              <a:gd name="adj5" fmla="val 118835"/>
              <a:gd name="adj6" fmla="val 2688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fr-FR" dirty="0">
                <a:solidFill>
                  <a:schemeClr val="tx1"/>
                </a:solidFill>
              </a:rPr>
              <a:t>Pour évaluer les besoins en partenariat, les membres du conseil sont invités à réfléchir à chacune des questions contenues dans cet outil. À la fin, ils seront en mesure de cibler les différents partenaires à contacter.</a:t>
            </a:r>
          </a:p>
        </p:txBody>
      </p:sp>
    </p:spTree>
    <p:extLst>
      <p:ext uri="{BB962C8B-B14F-4D97-AF65-F5344CB8AC3E}">
        <p14:creationId xmlns:p14="http://schemas.microsoft.com/office/powerpoint/2010/main" val="33512054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8"/>
</p:tagLst>
</file>

<file path=ppt/tags/tag29.xml><?xml version="1.0" encoding="utf-8"?>
<p:tagLst xmlns:a="http://schemas.openxmlformats.org/drawingml/2006/main" xmlns:r="http://schemas.openxmlformats.org/officeDocument/2006/relationships" xmlns:p="http://schemas.openxmlformats.org/presentationml/2006/main">
  <p:tag name="NUM" val="9"/>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55.xml><?xml version="1.0" encoding="utf-8"?>
<p:tagLst xmlns:a="http://schemas.openxmlformats.org/drawingml/2006/main" xmlns:r="http://schemas.openxmlformats.org/officeDocument/2006/relationships" xmlns:p="http://schemas.openxmlformats.org/presentationml/2006/main">
  <p:tag name="NUM" val="7"/>
</p:tagLst>
</file>

<file path=ppt/tags/tag56.xml><?xml version="1.0" encoding="utf-8"?>
<p:tagLst xmlns:a="http://schemas.openxmlformats.org/drawingml/2006/main" xmlns:r="http://schemas.openxmlformats.org/officeDocument/2006/relationships" xmlns:p="http://schemas.openxmlformats.org/presentationml/2006/main">
  <p:tag name="NUM" val="8"/>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6"/>
</p:tagLst>
</file>

<file path=ppt/tags/tag68.xml><?xml version="1.0" encoding="utf-8"?>
<p:tagLst xmlns:a="http://schemas.openxmlformats.org/drawingml/2006/main" xmlns:r="http://schemas.openxmlformats.org/officeDocument/2006/relationships" xmlns:p="http://schemas.openxmlformats.org/presentationml/2006/main">
  <p:tag name="NUM" val="7"/>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5"/>
</p:tagLst>
</file>

<file path=ppt/tags/tag74.xml><?xml version="1.0" encoding="utf-8"?>
<p:tagLst xmlns:a="http://schemas.openxmlformats.org/drawingml/2006/main" xmlns:r="http://schemas.openxmlformats.org/officeDocument/2006/relationships" xmlns:p="http://schemas.openxmlformats.org/presentationml/2006/main">
  <p:tag name="NUM" val="6"/>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4"/>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5"/>
</p:tagLst>
</file>

<file path=ppt/tags/tag84.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D00C38-FFF8-466C-A1A5-7B03725F59B0}">
  <ds:schemaRefs>
    <ds:schemaRef ds:uri="http://schemas.microsoft.com/sharepoint/v3/contenttype/forms"/>
  </ds:schemaRefs>
</ds:datastoreItem>
</file>

<file path=customXml/itemProps2.xml><?xml version="1.0" encoding="utf-8"?>
<ds:datastoreItem xmlns:ds="http://schemas.openxmlformats.org/officeDocument/2006/customXml" ds:itemID="{551527AC-AE61-4BE9-9312-3C58C4209EFE}">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customXml/itemProps3.xml><?xml version="1.0" encoding="utf-8"?>
<ds:datastoreItem xmlns:ds="http://schemas.openxmlformats.org/officeDocument/2006/customXml" ds:itemID="{71FE5E70-C162-4798-AE96-2C0120434AB5}"/>
</file>

<file path=docProps/app.xml><?xml version="1.0" encoding="utf-8"?>
<Properties xmlns="http://schemas.openxmlformats.org/officeDocument/2006/extended-properties" xmlns:vt="http://schemas.openxmlformats.org/officeDocument/2006/docPropsVTypes">
  <TotalTime>1217</TotalTime>
  <Words>800</Words>
  <Application>Microsoft Office PowerPoint</Application>
  <PresentationFormat>Affichage à l'écran (4:3)</PresentationFormat>
  <Paragraphs>75</Paragraphs>
  <Slides>19</Slides>
  <Notes>13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Arial Unicode MS</vt:lpstr>
      <vt:lpstr>Calibri</vt:lpstr>
      <vt:lpstr>Thème Office</vt:lpstr>
      <vt:lpstr>Module 9 Découvrir la démarche de réalisation d’un projet collectif</vt:lpstr>
      <vt:lpstr>Dans cette leçon, il est question des partenaires dans le projet.</vt:lpstr>
      <vt:lpstr>Dans un conseil d’élèves, qui est le principal partenaire d’un projet? </vt:lpstr>
      <vt:lpstr>Pourquoi est-ce important de considérer des partenaires? </vt:lpstr>
      <vt:lpstr>En tant que personne responsable du conseil, votre rôle consiste à appuyer les personnes élues et les aider à cibler des partenaires potentiels pour réaliser leur projet.</vt:lpstr>
      <vt:lpstr>Voici des partenaires potentiels dans la réalisation d’un projet : </vt:lpstr>
      <vt:lpstr>L’équipe de Vox populi a développé différents outils pour soutenir le conseil dans la démarche de partenariat. Consultez les pages suivantes pour les découvrir. </vt:lpstr>
      <vt:lpstr>Présentation PowerPoint</vt:lpstr>
      <vt:lpstr>Présentation PowerPoint</vt:lpstr>
      <vt:lpstr>Lorsque les membres du conseil ont ciblé des partenaires, ils doivent les contacter et établir le partenariat. </vt:lpstr>
      <vt:lpstr>Présentation PowerPoint</vt:lpstr>
      <vt:lpstr>Présentation PowerPoint</vt:lpstr>
      <vt:lpstr>Présentation PowerPoint</vt:lpstr>
      <vt:lpstr>Présentation PowerPoint</vt:lpstr>
      <vt:lpstr>Présentation PowerPoint</vt:lpstr>
      <vt:lpstr>Présentation PowerPoint</vt:lpstr>
      <vt:lpstr>Certaines personnes responsables de conseils amènent les jeunes à voir leur projet du point de vue du partenaire potentiel. Pour ce faire, elles abordent ces questionnements avec les jeunes :</vt:lpstr>
      <vt:lpstr>Vous avez terminé la leçon 9.1.3 – Partenaires.     Consultez les autres leçons du Module 9 – Découvrir la démarche de réalisation d’un projet collectif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116</cp:revision>
  <dcterms:modified xsi:type="dcterms:W3CDTF">2022-07-28T12:27:18Z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239000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