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7"/>
  </p:notesMasterIdLst>
  <p:sldIdLst>
    <p:sldId id="274" r:id="rId5"/>
    <p:sldId id="278" r:id="rId6"/>
    <p:sldId id="287" r:id="rId7"/>
    <p:sldId id="371" r:id="rId8"/>
    <p:sldId id="337" r:id="rId9"/>
    <p:sldId id="279" r:id="rId10"/>
    <p:sldId id="338" r:id="rId11"/>
    <p:sldId id="340" r:id="rId12"/>
    <p:sldId id="341" r:id="rId13"/>
    <p:sldId id="339" r:id="rId14"/>
    <p:sldId id="271" r:id="rId15"/>
    <p:sldId id="335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n, Joséane" initials="C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95A"/>
    <a:srgbClr val="B8C724"/>
    <a:srgbClr val="FFFFFF"/>
    <a:srgbClr val="00A8B0"/>
    <a:srgbClr val="CFE1F2"/>
    <a:srgbClr val="D1E3F3"/>
    <a:srgbClr val="00AAB9"/>
    <a:srgbClr val="E1EDF7"/>
    <a:srgbClr val="5B9BD5"/>
    <a:srgbClr val="76D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89BF7-E24F-436D-9620-14BC6811F60C}" v="46" dt="2022-07-27T19:42:47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352" autoAdjust="0"/>
  </p:normalViewPr>
  <p:slideViewPr>
    <p:cSldViewPr snapToGrid="0">
      <p:cViewPr varScale="1">
        <p:scale>
          <a:sx n="79" d="100"/>
          <a:sy n="79" d="100"/>
        </p:scale>
        <p:origin x="103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Lebossé" userId="ed73c8c4-4b80-4d34-8775-49acab88a2c9" providerId="ADAL" clId="{E2189BF7-E24F-436D-9620-14BC6811F60C}"/>
    <pc:docChg chg="custSel modSld modMainMaster">
      <pc:chgData name="Catherine Lebossé" userId="ed73c8c4-4b80-4d34-8775-49acab88a2c9" providerId="ADAL" clId="{E2189BF7-E24F-436D-9620-14BC6811F60C}" dt="2022-07-28T12:36:42.254" v="45" actId="313"/>
      <pc:docMkLst>
        <pc:docMk/>
      </pc:docMkLst>
      <pc:sldChg chg="delSp modSp mod">
        <pc:chgData name="Catherine Lebossé" userId="ed73c8c4-4b80-4d34-8775-49acab88a2c9" providerId="ADAL" clId="{E2189BF7-E24F-436D-9620-14BC6811F60C}" dt="2022-07-28T12:36:42.254" v="45" actId="313"/>
        <pc:sldMkLst>
          <pc:docMk/>
          <pc:sldMk cId="4063182989" sldId="271"/>
        </pc:sldMkLst>
        <pc:spChg chg="mod">
          <ac:chgData name="Catherine Lebossé" userId="ed73c8c4-4b80-4d34-8775-49acab88a2c9" providerId="ADAL" clId="{E2189BF7-E24F-436D-9620-14BC6811F60C}" dt="2022-07-27T19:43:11.355" v="35" actId="20577"/>
          <ac:spMkLst>
            <pc:docMk/>
            <pc:sldMk cId="4063182989" sldId="271"/>
            <ac:spMk id="22" creationId="{F901DA3E-BC40-423A-B233-D65B592ADC8C}"/>
          </ac:spMkLst>
        </pc:spChg>
        <pc:spChg chg="del mod">
          <ac:chgData name="Catherine Lebossé" userId="ed73c8c4-4b80-4d34-8775-49acab88a2c9" providerId="ADAL" clId="{E2189BF7-E24F-436D-9620-14BC6811F60C}" dt="2022-07-27T19:43:22.966" v="42" actId="478"/>
          <ac:spMkLst>
            <pc:docMk/>
            <pc:sldMk cId="4063182989" sldId="271"/>
            <ac:spMk id="34" creationId="{00000000-0000-0000-0000-000000000000}"/>
          </ac:spMkLst>
        </pc:spChg>
        <pc:spChg chg="mod">
          <ac:chgData name="Catherine Lebossé" userId="ed73c8c4-4b80-4d34-8775-49acab88a2c9" providerId="ADAL" clId="{E2189BF7-E24F-436D-9620-14BC6811F60C}" dt="2022-07-28T12:36:42.254" v="45" actId="313"/>
          <ac:spMkLst>
            <pc:docMk/>
            <pc:sldMk cId="4063182989" sldId="271"/>
            <ac:spMk id="208" creationId="{00000000-0000-0000-0000-000000000000}"/>
          </ac:spMkLst>
        </pc:spChg>
      </pc:sldChg>
      <pc:sldChg chg="modSp mod">
        <pc:chgData name="Catherine Lebossé" userId="ed73c8c4-4b80-4d34-8775-49acab88a2c9" providerId="ADAL" clId="{E2189BF7-E24F-436D-9620-14BC6811F60C}" dt="2022-07-18T18:32:02.018" v="11" actId="20577"/>
        <pc:sldMkLst>
          <pc:docMk/>
          <pc:sldMk cId="1053781828" sldId="274"/>
        </pc:sldMkLst>
        <pc:spChg chg="mod">
          <ac:chgData name="Catherine Lebossé" userId="ed73c8c4-4b80-4d34-8775-49acab88a2c9" providerId="ADAL" clId="{E2189BF7-E24F-436D-9620-14BC6811F60C}" dt="2022-07-18T18:32:02.018" v="11" actId="20577"/>
          <ac:spMkLst>
            <pc:docMk/>
            <pc:sldMk cId="1053781828" sldId="274"/>
            <ac:spMk id="4" creationId="{7A6B5E15-7052-4839-8A44-E885F803B11E}"/>
          </ac:spMkLst>
        </pc:spChg>
      </pc:sldChg>
      <pc:sldChg chg="modSp mod">
        <pc:chgData name="Catherine Lebossé" userId="ed73c8c4-4b80-4d34-8775-49acab88a2c9" providerId="ADAL" clId="{E2189BF7-E24F-436D-9620-14BC6811F60C}" dt="2022-07-28T12:36:35.570" v="43" actId="313"/>
        <pc:sldMkLst>
          <pc:docMk/>
          <pc:sldMk cId="2131226024" sldId="278"/>
        </pc:sldMkLst>
        <pc:spChg chg="mod">
          <ac:chgData name="Catherine Lebossé" userId="ed73c8c4-4b80-4d34-8775-49acab88a2c9" providerId="ADAL" clId="{E2189BF7-E24F-436D-9620-14BC6811F60C}" dt="2022-07-28T12:36:35.570" v="43" actId="313"/>
          <ac:spMkLst>
            <pc:docMk/>
            <pc:sldMk cId="2131226024" sldId="278"/>
            <ac:spMk id="2" creationId="{DB3AE953-61D5-447C-8C71-B2C607AD6191}"/>
          </ac:spMkLst>
        </pc:spChg>
        <pc:spChg chg="mod">
          <ac:chgData name="Catherine Lebossé" userId="ed73c8c4-4b80-4d34-8775-49acab88a2c9" providerId="ADAL" clId="{E2189BF7-E24F-436D-9620-14BC6811F60C}" dt="2022-07-27T19:42:56.316" v="14" actId="20577"/>
          <ac:spMkLst>
            <pc:docMk/>
            <pc:sldMk cId="2131226024" sldId="278"/>
            <ac:spMk id="25" creationId="{DF24E39E-A5A2-4083-A39D-338E5AA7B886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535" v="27" actId="20577"/>
        <pc:sldMkLst>
          <pc:docMk/>
          <pc:sldMk cId="724156981" sldId="279"/>
        </pc:sldMkLst>
        <pc:spChg chg="mod">
          <ac:chgData name="Catherine Lebossé" userId="ed73c8c4-4b80-4d34-8775-49acab88a2c9" providerId="ADAL" clId="{E2189BF7-E24F-436D-9620-14BC6811F60C}" dt="2022-07-27T19:43:10.535" v="27" actId="20577"/>
          <ac:spMkLst>
            <pc:docMk/>
            <pc:sldMk cId="724156981" sldId="279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262" v="24" actId="20577"/>
        <pc:sldMkLst>
          <pc:docMk/>
          <pc:sldMk cId="212032639" sldId="287"/>
        </pc:sldMkLst>
        <pc:spChg chg="mod">
          <ac:chgData name="Catherine Lebossé" userId="ed73c8c4-4b80-4d34-8775-49acab88a2c9" providerId="ADAL" clId="{E2189BF7-E24F-436D-9620-14BC6811F60C}" dt="2022-07-27T19:43:10.262" v="24" actId="20577"/>
          <ac:spMkLst>
            <pc:docMk/>
            <pc:sldMk cId="212032639" sldId="287"/>
            <ac:spMk id="2" creationId="{980169EE-0D33-4671-8AAB-6CB301D3D23D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423" v="26" actId="20577"/>
        <pc:sldMkLst>
          <pc:docMk/>
          <pc:sldMk cId="2593612292" sldId="337"/>
        </pc:sldMkLst>
        <pc:spChg chg="mod">
          <ac:chgData name="Catherine Lebossé" userId="ed73c8c4-4b80-4d34-8775-49acab88a2c9" providerId="ADAL" clId="{E2189BF7-E24F-436D-9620-14BC6811F60C}" dt="2022-07-27T19:43:10.423" v="26" actId="20577"/>
          <ac:spMkLst>
            <pc:docMk/>
            <pc:sldMk cId="2593612292" sldId="337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613" v="28" actId="20577"/>
        <pc:sldMkLst>
          <pc:docMk/>
          <pc:sldMk cId="2895430087" sldId="338"/>
        </pc:sldMkLst>
        <pc:spChg chg="mod">
          <ac:chgData name="Catherine Lebossé" userId="ed73c8c4-4b80-4d34-8775-49acab88a2c9" providerId="ADAL" clId="{E2189BF7-E24F-436D-9620-14BC6811F60C}" dt="2022-07-27T19:43:10.613" v="28" actId="20577"/>
          <ac:spMkLst>
            <pc:docMk/>
            <pc:sldMk cId="2895430087" sldId="338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723" v="29" actId="20577"/>
        <pc:sldMkLst>
          <pc:docMk/>
          <pc:sldMk cId="4045197333" sldId="339"/>
        </pc:sldMkLst>
        <pc:spChg chg="mod">
          <ac:chgData name="Catherine Lebossé" userId="ed73c8c4-4b80-4d34-8775-49acab88a2c9" providerId="ADAL" clId="{E2189BF7-E24F-436D-9620-14BC6811F60C}" dt="2022-07-27T19:43:10.723" v="29" actId="20577"/>
          <ac:spMkLst>
            <pc:docMk/>
            <pc:sldMk cId="4045197333" sldId="339"/>
            <ac:spMk id="2" creationId="{3667BB07-606D-48A7-A379-531EC532BD08}"/>
          </ac:spMkLst>
        </pc:spChg>
      </pc:sldChg>
      <pc:sldChg chg="modSp mod">
        <pc:chgData name="Catherine Lebossé" userId="ed73c8c4-4b80-4d34-8775-49acab88a2c9" providerId="ADAL" clId="{E2189BF7-E24F-436D-9620-14BC6811F60C}" dt="2022-07-27T19:43:09.357" v="22" actId="20577"/>
        <pc:sldMkLst>
          <pc:docMk/>
          <pc:sldMk cId="25398862" sldId="340"/>
        </pc:sldMkLst>
        <pc:spChg chg="mod">
          <ac:chgData name="Catherine Lebossé" userId="ed73c8c4-4b80-4d34-8775-49acab88a2c9" providerId="ADAL" clId="{E2189BF7-E24F-436D-9620-14BC6811F60C}" dt="2022-07-27T19:43:09.357" v="22" actId="20577"/>
          <ac:spMkLst>
            <pc:docMk/>
            <pc:sldMk cId="25398862" sldId="340"/>
            <ac:spMk id="10" creationId="{4CA602DB-DB49-46A2-9BCC-2AC21F4EE121}"/>
          </ac:spMkLst>
        </pc:spChg>
      </pc:sldChg>
      <pc:sldChg chg="modSp mod">
        <pc:chgData name="Catherine Lebossé" userId="ed73c8c4-4b80-4d34-8775-49acab88a2c9" providerId="ADAL" clId="{E2189BF7-E24F-436D-9620-14BC6811F60C}" dt="2022-07-27T19:43:10.339" v="25" actId="20577"/>
        <pc:sldMkLst>
          <pc:docMk/>
          <pc:sldMk cId="1913289411" sldId="371"/>
        </pc:sldMkLst>
        <pc:spChg chg="mod">
          <ac:chgData name="Catherine Lebossé" userId="ed73c8c4-4b80-4d34-8775-49acab88a2c9" providerId="ADAL" clId="{E2189BF7-E24F-436D-9620-14BC6811F60C}" dt="2022-07-27T19:43:10.339" v="25" actId="20577"/>
          <ac:spMkLst>
            <pc:docMk/>
            <pc:sldMk cId="1913289411" sldId="371"/>
            <ac:spMk id="2" creationId="{980169EE-0D33-4671-8AAB-6CB301D3D23D}"/>
          </ac:spMkLst>
        </pc:spChg>
      </pc:sldChg>
      <pc:sldMasterChg chg="modSldLayout">
        <pc:chgData name="Catherine Lebossé" userId="ed73c8c4-4b80-4d34-8775-49acab88a2c9" providerId="ADAL" clId="{E2189BF7-E24F-436D-9620-14BC6811F60C}" dt="2022-07-18T18:32:46.825" v="12" actId="14826"/>
        <pc:sldMasterMkLst>
          <pc:docMk/>
          <pc:sldMasterMk cId="0" sldId="2147483659"/>
        </pc:sldMasterMkLst>
        <pc:sldLayoutChg chg="modSp">
          <pc:chgData name="Catherine Lebossé" userId="ed73c8c4-4b80-4d34-8775-49acab88a2c9" providerId="ADAL" clId="{E2189BF7-E24F-436D-9620-14BC6811F60C}" dt="2022-07-18T18:32:46.825" v="12" actId="14826"/>
          <pc:sldLayoutMkLst>
            <pc:docMk/>
            <pc:sldMasterMk cId="0" sldId="2147483659"/>
            <pc:sldLayoutMk cId="3155389374" sldId="2147483664"/>
          </pc:sldLayoutMkLst>
          <pc:picChg chg="mod">
            <ac:chgData name="Catherine Lebossé" userId="ed73c8c4-4b80-4d34-8775-49acab88a2c9" providerId="ADAL" clId="{E2189BF7-E24F-436D-9620-14BC6811F60C}" dt="2022-07-18T18:32:46.825" v="12" actId="14826"/>
            <ac:picMkLst>
              <pc:docMk/>
              <pc:sldMasterMk cId="0" sldId="2147483659"/>
              <pc:sldLayoutMk cId="3155389374" sldId="2147483664"/>
              <ac:picMk id="21" creationId="{4BEA2A7E-FD4B-4469-89E5-A13F77D3C87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1782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046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4%20-%20Le&#231;on%204.2.1%20D&#233;clencher%20les%20&#233;lection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mailto:voxpopuli@electionsquebec.qc.ca?subject=Module%204%20-%20Le&#231;on%204.2.1%20D&#233;clencher%20les%20&#233;lection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4306" y="2259660"/>
            <a:ext cx="6439276" cy="15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2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03891" y="4205486"/>
            <a:ext cx="5160017" cy="88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8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B5CF49C0-A85F-4C42-9A9A-8D093E74FA33}"/>
              </a:ext>
            </a:extLst>
          </p:cNvPr>
          <p:cNvGrpSpPr/>
          <p:nvPr userDrawn="1"/>
        </p:nvGrpSpPr>
        <p:grpSpPr>
          <a:xfrm>
            <a:off x="4645269" y="3946758"/>
            <a:ext cx="1657350" cy="82317"/>
            <a:chOff x="4505325" y="3946758"/>
            <a:chExt cx="1657350" cy="8231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49EC256-4649-45E6-9679-6FE6D0F60607}"/>
                </a:ext>
              </a:extLst>
            </p:cNvPr>
            <p:cNvSpPr/>
            <p:nvPr/>
          </p:nvSpPr>
          <p:spPr>
            <a:xfrm>
              <a:off x="4505325" y="3946758"/>
              <a:ext cx="552450" cy="82317"/>
            </a:xfrm>
            <a:prstGeom prst="rect">
              <a:avLst/>
            </a:prstGeom>
            <a:solidFill>
              <a:srgbClr val="B91A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3CC5A4-0971-4FBB-BCCE-CDD48AC6D7AC}"/>
                </a:ext>
              </a:extLst>
            </p:cNvPr>
            <p:cNvSpPr/>
            <p:nvPr/>
          </p:nvSpPr>
          <p:spPr>
            <a:xfrm>
              <a:off x="5057775" y="3946758"/>
              <a:ext cx="552450" cy="82317"/>
            </a:xfrm>
            <a:prstGeom prst="rect">
              <a:avLst/>
            </a:prstGeom>
            <a:solidFill>
              <a:srgbClr val="3DC1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D099A5B-7B17-4B4B-96E4-1ADA08EF4E3A}"/>
                </a:ext>
              </a:extLst>
            </p:cNvPr>
            <p:cNvSpPr/>
            <p:nvPr/>
          </p:nvSpPr>
          <p:spPr>
            <a:xfrm>
              <a:off x="5610225" y="3946759"/>
              <a:ext cx="552450" cy="76602"/>
            </a:xfrm>
            <a:prstGeom prst="rect">
              <a:avLst/>
            </a:prstGeom>
            <a:solidFill>
              <a:srgbClr val="8CC6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AEF5679-CA03-439C-8170-EC0C0F44F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19005" y="6549043"/>
            <a:ext cx="1122015" cy="22158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>
                    <a:lumMod val="65000"/>
                  </a:schemeClr>
                </a:solidFill>
              </a:defRPr>
            </a:lvl1pPr>
            <a:lvl2pPr marL="5334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2pPr>
            <a:lvl3pPr marL="10160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3pPr>
            <a:lvl4pPr marL="14859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4pPr>
            <a:lvl5pPr marL="1943100" indent="0">
              <a:buNone/>
              <a:defRPr sz="8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MAJ EB 14-07-2020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userDrawn="1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31C85B2-C183-4D3E-BE2A-212260BC3164}"/>
              </a:ext>
            </a:extLst>
          </p:cNvPr>
          <p:cNvSpPr txBox="1"/>
          <p:nvPr userDrawn="1"/>
        </p:nvSpPr>
        <p:spPr>
          <a:xfrm>
            <a:off x="6193766" y="295973"/>
            <a:ext cx="2310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4.2.1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A1D9011-5ADD-490F-A10F-1F7B7E31A16C}"/>
              </a:ext>
            </a:extLst>
          </p:cNvPr>
          <p:cNvSpPr txBox="1"/>
          <p:nvPr userDrawn="1"/>
        </p:nvSpPr>
        <p:spPr>
          <a:xfrm>
            <a:off x="317394" y="5576907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b="1" dirty="0">
                <a:hlinkClick r:id="rId3"/>
              </a:rPr>
              <a:t>Par courriel</a:t>
            </a:r>
            <a:endParaRPr lang="fr-CA" sz="900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1115D162-D7C3-4022-8109-6129489966C3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6470ECDF-B98F-467A-BA7E-8E5531B6852D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0" name="Forme libre : forme 19">
                <a:extLst>
                  <a:ext uri="{FF2B5EF4-FFF2-40B4-BE49-F238E27FC236}">
                    <a16:creationId xmlns:a16="http://schemas.microsoft.com/office/drawing/2014/main" id="{35917AA6-9B84-4E48-98F9-BEF96E699830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rgbClr val="91195A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1E834A5A-FCFC-45D4-85B5-15620883A561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Google Shape;119;p16">
              <a:extLst>
                <a:ext uri="{FF2B5EF4-FFF2-40B4-BE49-F238E27FC236}">
                  <a16:creationId xmlns:a16="http://schemas.microsoft.com/office/drawing/2014/main" id="{D58D4ED3-DE69-4070-8275-A8E1F5E3853C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183C5E5D-F654-402A-B204-EF8E5303BBDD}"/>
              </a:ext>
            </a:extLst>
          </p:cNvPr>
          <p:cNvSpPr txBox="1"/>
          <p:nvPr userDrawn="1"/>
        </p:nvSpPr>
        <p:spPr>
          <a:xfrm>
            <a:off x="6185140" y="295973"/>
            <a:ext cx="2319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4.2.1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1EB5956-403A-4001-9161-7A4C4A5F8DE5}"/>
              </a:ext>
            </a:extLst>
          </p:cNvPr>
          <p:cNvSpPr txBox="1"/>
          <p:nvPr userDrawn="1"/>
        </p:nvSpPr>
        <p:spPr>
          <a:xfrm>
            <a:off x="317394" y="5576907"/>
            <a:ext cx="8258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b="1" dirty="0">
                <a:hlinkClick r:id="rId3"/>
              </a:rPr>
              <a:t>Par courriel</a:t>
            </a:r>
            <a:endParaRPr lang="fr-CA" sz="900" b="1" dirty="0"/>
          </a:p>
        </p:txBody>
      </p:sp>
    </p:spTree>
    <p:extLst>
      <p:ext uri="{BB962C8B-B14F-4D97-AF65-F5344CB8AC3E}">
        <p14:creationId xmlns:p14="http://schemas.microsoft.com/office/powerpoint/2010/main" val="32098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3" name="Bouton d’action : avant ou précédent 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55BC67A-6439-48F9-B9DE-4663BC8AC617}"/>
              </a:ext>
            </a:extLst>
          </p:cNvPr>
          <p:cNvSpPr/>
          <p:nvPr userDrawn="1"/>
        </p:nvSpPr>
        <p:spPr>
          <a:xfrm>
            <a:off x="8195050" y="6233841"/>
            <a:ext cx="308424" cy="294981"/>
          </a:xfrm>
          <a:prstGeom prst="actionButtonForwardNext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064EE8A-4B84-4210-97BD-EE1428B02114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63A13A57-772A-41B0-90CF-33DBE3BA84B5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D055935-D860-4FA7-9FE7-9CA0FCF86DE4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CC7053A4-50FA-4867-ADC5-15E6646896AE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5B0F6B37-1054-4B82-B3AA-7BE745B3A018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Google Shape;119;p16">
              <a:extLst>
                <a:ext uri="{FF2B5EF4-FFF2-40B4-BE49-F238E27FC236}">
                  <a16:creationId xmlns:a16="http://schemas.microsoft.com/office/drawing/2014/main" id="{CEA67C7A-6599-4B58-8015-CD80BCBCBD2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365C7353-0351-48C7-AC66-3123E48F4CF4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</p:spTree>
    <p:extLst>
      <p:ext uri="{BB962C8B-B14F-4D97-AF65-F5344CB8AC3E}">
        <p14:creationId xmlns:p14="http://schemas.microsoft.com/office/powerpoint/2010/main" val="22978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preserve="1" userDrawn="1">
  <p:cSld name="1_Titre seu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932525" y="183041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AE48-36D9-46D2-A9FF-667FEB7A823F}"/>
              </a:ext>
            </a:extLst>
          </p:cNvPr>
          <p:cNvSpPr/>
          <p:nvPr userDrawn="1"/>
        </p:nvSpPr>
        <p:spPr>
          <a:xfrm>
            <a:off x="86832" y="808959"/>
            <a:ext cx="1286993" cy="5953348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4F0C32-0C30-4190-AD50-562165C2E44D}"/>
              </a:ext>
            </a:extLst>
          </p:cNvPr>
          <p:cNvSpPr/>
          <p:nvPr userDrawn="1"/>
        </p:nvSpPr>
        <p:spPr>
          <a:xfrm>
            <a:off x="1379661" y="913077"/>
            <a:ext cx="7673294" cy="5838597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9FBCD-51D3-498C-849F-72F49F09973D}"/>
              </a:ext>
            </a:extLst>
          </p:cNvPr>
          <p:cNvSpPr/>
          <p:nvPr userDrawn="1"/>
        </p:nvSpPr>
        <p:spPr>
          <a:xfrm rot="16200000">
            <a:off x="4192962" y="-4034626"/>
            <a:ext cx="758076" cy="8983174"/>
          </a:xfrm>
          <a:prstGeom prst="rect">
            <a:avLst/>
          </a:prstGeom>
          <a:solidFill>
            <a:srgbClr val="14173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45C3C-27FE-4907-8352-EB8A7EEE825E}"/>
              </a:ext>
            </a:extLst>
          </p:cNvPr>
          <p:cNvSpPr/>
          <p:nvPr userDrawn="1"/>
        </p:nvSpPr>
        <p:spPr>
          <a:xfrm rot="16200000">
            <a:off x="4272701" y="-3941158"/>
            <a:ext cx="607800" cy="880011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23CE17-1C38-4FE3-AFF2-AD27013A0F20}"/>
              </a:ext>
            </a:extLst>
          </p:cNvPr>
          <p:cNvSpPr txBox="1"/>
          <p:nvPr userDrawn="1"/>
        </p:nvSpPr>
        <p:spPr>
          <a:xfrm>
            <a:off x="80413" y="3644911"/>
            <a:ext cx="1282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Vous avez des commentaires ou des  questions, communiquez avec l’équipe de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Vox populi :</a:t>
            </a: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endParaRPr lang="fr-CA" sz="900" b="1" dirty="0">
              <a:solidFill>
                <a:srgbClr val="141733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 téléphone 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T. 1 844 644 1090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poste 3440</a:t>
            </a:r>
            <a:b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(sans frais)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EEE939BD-8893-4620-A1C7-510D12401C3A}"/>
              </a:ext>
            </a:extLst>
          </p:cNvPr>
          <p:cNvGrpSpPr/>
          <p:nvPr/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6720ECF-565A-4E9B-972E-176571DB7A79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riangle isocèle 14">
              <a:extLst>
                <a:ext uri="{FF2B5EF4-FFF2-40B4-BE49-F238E27FC236}">
                  <a16:creationId xmlns:a16="http://schemas.microsoft.com/office/drawing/2014/main" id="{28B50F6E-E3FE-4883-A3D5-5A9699820A18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B38AE2D-5A12-4C60-B485-E86FDF8671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31" y="257100"/>
            <a:ext cx="1065337" cy="416301"/>
          </a:xfrm>
          <a:prstGeom prst="rect">
            <a:avLst/>
          </a:prstGeom>
        </p:spPr>
      </p:pic>
      <p:sp>
        <p:nvSpPr>
          <p:cNvPr id="2" name="Bouton d’action : accueil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B58A637-3C19-44D6-86CA-DA37A3EC7437}"/>
              </a:ext>
            </a:extLst>
          </p:cNvPr>
          <p:cNvSpPr/>
          <p:nvPr userDrawn="1"/>
        </p:nvSpPr>
        <p:spPr>
          <a:xfrm>
            <a:off x="1932525" y="6206653"/>
            <a:ext cx="324196" cy="349356"/>
          </a:xfrm>
          <a:prstGeom prst="actionButtonHome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16F7D-EE2D-490E-AF5B-8AA864A48FCF}"/>
              </a:ext>
            </a:extLst>
          </p:cNvPr>
          <p:cNvSpPr txBox="1"/>
          <p:nvPr userDrawn="1"/>
        </p:nvSpPr>
        <p:spPr>
          <a:xfrm>
            <a:off x="2256721" y="6196665"/>
            <a:ext cx="1500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Retourner à la liste de tâches suggérées.</a:t>
            </a:r>
          </a:p>
        </p:txBody>
      </p:sp>
      <p:sp>
        <p:nvSpPr>
          <p:cNvPr id="4" name="Bouton d’action : fin 3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43949506-D896-4EF7-90F8-9CB6B55008AE}"/>
              </a:ext>
            </a:extLst>
          </p:cNvPr>
          <p:cNvSpPr/>
          <p:nvPr userDrawn="1"/>
        </p:nvSpPr>
        <p:spPr>
          <a:xfrm>
            <a:off x="8179277" y="6241187"/>
            <a:ext cx="324197" cy="280288"/>
          </a:xfrm>
          <a:prstGeom prst="actionButtonEnd">
            <a:avLst/>
          </a:prstGeom>
          <a:solidFill>
            <a:srgbClr val="B8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fr-CA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75893A1-9EB4-48CA-B7E3-D3283CE79FCB}"/>
              </a:ext>
            </a:extLst>
          </p:cNvPr>
          <p:cNvSpPr txBox="1"/>
          <p:nvPr userDrawn="1"/>
        </p:nvSpPr>
        <p:spPr>
          <a:xfrm>
            <a:off x="7211287" y="6196665"/>
            <a:ext cx="98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b="1" dirty="0">
                <a:solidFill>
                  <a:srgbClr val="141733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Passer à la page suivante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2A2F2AE-843B-4629-9CA2-2EFF3A087D21}"/>
              </a:ext>
            </a:extLst>
          </p:cNvPr>
          <p:cNvGrpSpPr/>
          <p:nvPr userDrawn="1"/>
        </p:nvGrpSpPr>
        <p:grpSpPr>
          <a:xfrm>
            <a:off x="1928836" y="1075571"/>
            <a:ext cx="3155504" cy="434523"/>
            <a:chOff x="1955212" y="1075571"/>
            <a:chExt cx="3155504" cy="43452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47AACF12-1FB8-4951-9230-DCB6A1DC8BF9}"/>
                </a:ext>
              </a:extLst>
            </p:cNvPr>
            <p:cNvGrpSpPr/>
            <p:nvPr/>
          </p:nvGrpSpPr>
          <p:grpSpPr>
            <a:xfrm>
              <a:off x="1955212" y="1075571"/>
              <a:ext cx="377846" cy="434523"/>
              <a:chOff x="3068182" y="4329027"/>
              <a:chExt cx="377846" cy="434523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542CB6A5-A8B8-47D1-83F3-F3CC3AD08BBD}"/>
                  </a:ext>
                </a:extLst>
              </p:cNvPr>
              <p:cNvSpPr/>
              <p:nvPr/>
            </p:nvSpPr>
            <p:spPr bwMode="auto">
              <a:xfrm>
                <a:off x="3068182" y="4329027"/>
                <a:ext cx="377846" cy="434523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 cap="flat" cmpd="sng" algn="ctr">
                <a:solidFill>
                  <a:srgbClr val="91195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CA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93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A02FF910-CCA9-4F3E-A78C-CAE73BE0142A}"/>
                  </a:ext>
                </a:extLst>
              </p:cNvPr>
              <p:cNvSpPr txBox="1"/>
              <p:nvPr/>
            </p:nvSpPr>
            <p:spPr>
              <a:xfrm>
                <a:off x="3100652" y="4392400"/>
                <a:ext cx="31290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CA" b="1" dirty="0">
                    <a:solidFill>
                      <a:srgbClr val="91195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fr-CA" b="1" dirty="0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Google Shape;119;p16">
              <a:extLst>
                <a:ext uri="{FF2B5EF4-FFF2-40B4-BE49-F238E27FC236}">
                  <a16:creationId xmlns:a16="http://schemas.microsoft.com/office/drawing/2014/main" id="{F1FF95F5-244B-4E0D-89CC-0FA08693A13B}"/>
                </a:ext>
              </a:extLst>
            </p:cNvPr>
            <p:cNvSpPr txBox="1"/>
            <p:nvPr/>
          </p:nvSpPr>
          <p:spPr>
            <a:xfrm>
              <a:off x="2365527" y="1143072"/>
              <a:ext cx="2745189" cy="299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CA" sz="1600" b="1" i="0" u="none" strike="noStrike" cap="none" dirty="0">
                  <a:solidFill>
                    <a:srgbClr val="91195A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  <a:sym typeface="Arial"/>
                </a:rPr>
                <a:t>Vivre les élections</a:t>
              </a:r>
              <a:endParaRPr sz="1600" b="1" i="0" u="none" strike="noStrike" cap="none" dirty="0">
                <a:solidFill>
                  <a:srgbClr val="91195A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28" name="ZoneTexte 27">
            <a:extLst>
              <a:ext uri="{FF2B5EF4-FFF2-40B4-BE49-F238E27FC236}">
                <a16:creationId xmlns:a16="http://schemas.microsoft.com/office/drawing/2014/main" id="{31E011F2-2B07-4808-A979-C90E04D296BC}"/>
              </a:ext>
            </a:extLst>
          </p:cNvPr>
          <p:cNvSpPr txBox="1"/>
          <p:nvPr userDrawn="1"/>
        </p:nvSpPr>
        <p:spPr>
          <a:xfrm>
            <a:off x="6341758" y="295973"/>
            <a:ext cx="216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Module 4 – Leçon 4.2</a:t>
            </a:r>
          </a:p>
        </p:txBody>
      </p:sp>
    </p:spTree>
    <p:extLst>
      <p:ext uri="{BB962C8B-B14F-4D97-AF65-F5344CB8AC3E}">
        <p14:creationId xmlns:p14="http://schemas.microsoft.com/office/powerpoint/2010/main" val="330113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DDA3A3-947E-487A-81A9-9CD5CE400FED}"/>
              </a:ext>
            </a:extLst>
          </p:cNvPr>
          <p:cNvSpPr/>
          <p:nvPr userDrawn="1"/>
        </p:nvSpPr>
        <p:spPr>
          <a:xfrm>
            <a:off x="53858" y="70399"/>
            <a:ext cx="1756835" cy="6719700"/>
          </a:xfrm>
          <a:prstGeom prst="rect">
            <a:avLst/>
          </a:prstGeom>
          <a:solidFill>
            <a:srgbClr val="141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267E69C-4AB3-40F0-8733-D917D5A4926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0" y="344861"/>
            <a:ext cx="1403063" cy="54827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23F053C-81FE-4E91-AFCF-E80C6538E9ED}"/>
              </a:ext>
            </a:extLst>
          </p:cNvPr>
          <p:cNvSpPr/>
          <p:nvPr userDrawn="1"/>
        </p:nvSpPr>
        <p:spPr>
          <a:xfrm>
            <a:off x="1800225" y="95688"/>
            <a:ext cx="7248082" cy="6683778"/>
          </a:xfrm>
          <a:prstGeom prst="rect">
            <a:avLst/>
          </a:prstGeom>
          <a:noFill/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E9D9F-CF0A-4BE3-9AC6-082F84190CB1}"/>
              </a:ext>
            </a:extLst>
          </p:cNvPr>
          <p:cNvSpPr/>
          <p:nvPr userDrawn="1"/>
        </p:nvSpPr>
        <p:spPr>
          <a:xfrm>
            <a:off x="129734" y="170120"/>
            <a:ext cx="1605082" cy="653902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CBCD8B-E135-48FB-81CF-D91A918D66C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1800225" y="95688"/>
            <a:ext cx="7248082" cy="6683778"/>
          </a:xfrm>
          <a:prstGeom prst="rect">
            <a:avLst/>
          </a:prstGeom>
          <a:solidFill>
            <a:srgbClr val="E6E7E8"/>
          </a:solidFill>
          <a:ln w="19050">
            <a:solidFill>
              <a:srgbClr val="1417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D2ED0BA-C72F-4B5B-80FD-82FE29BC790B}"/>
              </a:ext>
            </a:extLst>
          </p:cNvPr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/>
          <a:stretch/>
        </p:blipFill>
        <p:spPr>
          <a:xfrm>
            <a:off x="1810691" y="2877671"/>
            <a:ext cx="7218565" cy="388862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BEA2A7E-FD4B-4469-89E5-A13F77D3C870}"/>
              </a:ext>
            </a:extLst>
          </p:cNvPr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7"/>
          <a:srcRect/>
          <a:stretch/>
        </p:blipFill>
        <p:spPr>
          <a:xfrm>
            <a:off x="3016758" y="3421171"/>
            <a:ext cx="4808012" cy="179625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990F52-9B51-45B3-A6EC-450DCDAB3F04}"/>
              </a:ext>
            </a:extLst>
          </p:cNvPr>
          <p:cNvSpPr txBox="1"/>
          <p:nvPr userDrawn="1"/>
        </p:nvSpPr>
        <p:spPr>
          <a:xfrm>
            <a:off x="3774522" y="2915820"/>
            <a:ext cx="3309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/>
              <a:t>Une initiative conjointe de :</a:t>
            </a:r>
          </a:p>
        </p:txBody>
      </p:sp>
    </p:spTree>
    <p:extLst>
      <p:ext uri="{BB962C8B-B14F-4D97-AF65-F5344CB8AC3E}">
        <p14:creationId xmlns:p14="http://schemas.microsoft.com/office/powerpoint/2010/main" val="315538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2" r:id="rId3"/>
    <p:sldLayoutId id="2147483660" r:id="rId4"/>
    <p:sldLayoutId id="2147483661" r:id="rId5"/>
    <p:sldLayoutId id="2147483664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voxpopuli.quebec/formations/module4_organiser.php" TargetMode="External"/><Relationship Id="rId3" Type="http://schemas.openxmlformats.org/officeDocument/2006/relationships/tags" Target="../tags/tag4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EF7A3-72F9-4AE7-ACAF-7FBBC4762389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/>
              <a:t>Module 4</a:t>
            </a:r>
            <a:br>
              <a:rPr lang="en-CA" dirty="0"/>
            </a:br>
            <a:r>
              <a:rPr lang="en-CA" dirty="0"/>
              <a:t>Organiser les </a:t>
            </a:r>
            <a:r>
              <a:rPr lang="en-CA" dirty="0" err="1"/>
              <a:t>élections</a:t>
            </a:r>
            <a:br>
              <a:rPr lang="en-CA" dirty="0"/>
            </a:br>
            <a:r>
              <a:rPr lang="en-CA" dirty="0"/>
              <a:t>dans </a:t>
            </a:r>
            <a:r>
              <a:rPr lang="en-CA" dirty="0" err="1"/>
              <a:t>l’école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33D533-1801-4DA7-96EA-0FEF8643B23D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err="1"/>
              <a:t>Leçon</a:t>
            </a:r>
            <a:r>
              <a:rPr lang="en-CA" dirty="0"/>
              <a:t> 4.2.1</a:t>
            </a:r>
            <a:br>
              <a:rPr lang="en-CA" dirty="0"/>
            </a:br>
            <a:r>
              <a:rPr lang="en-CA" dirty="0" err="1"/>
              <a:t>Déclencher</a:t>
            </a:r>
            <a:r>
              <a:rPr lang="en-CA" dirty="0"/>
              <a:t> les </a:t>
            </a:r>
            <a:r>
              <a:rPr lang="en-CA" dirty="0" err="1"/>
              <a:t>élections</a:t>
            </a:r>
            <a:endParaRPr lang="fr-CA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6B5E15-7052-4839-8A44-E885F803B11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MAJ CL 18-07-2022</a:t>
            </a:r>
          </a:p>
        </p:txBody>
      </p:sp>
    </p:spTree>
    <p:extLst>
      <p:ext uri="{BB962C8B-B14F-4D97-AF65-F5344CB8AC3E}">
        <p14:creationId xmlns:p14="http://schemas.microsoft.com/office/powerpoint/2010/main" val="105378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lvl="0" hangingPunct="0"/>
            <a:r>
              <a:rPr lang="fr-CA" b="1" dirty="0">
                <a:solidFill>
                  <a:srgbClr val="91195A"/>
                </a:solidFill>
              </a:rPr>
              <a:t>Déclencher les élections</a:t>
            </a:r>
            <a:br>
              <a:rPr lang="fr-CA" dirty="0"/>
            </a:br>
            <a:r>
              <a:rPr lang="fr-CA" dirty="0"/>
              <a:t>Certaines écoles ont utilisé des pratiques originales pour faire la promotion des élections dans l’école. L’équipe de Vox populi a dressé une liste de certaines de ces pratiques : 	</a:t>
            </a:r>
            <a:br>
              <a:rPr lang="fr-CA" dirty="0"/>
            </a:br>
            <a:endParaRPr lang="fr-CA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65C0113-1E50-4CD2-B5BE-27403DBA9B6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4" y="3398678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Faire de la période électorale un évènement dans l’école; 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Organiser un camp de la démocratie</a:t>
            </a:r>
            <a:br>
              <a:rPr lang="fr-CA" sz="1600" dirty="0"/>
            </a:br>
            <a:r>
              <a:rPr lang="fr-CA" sz="1600" dirty="0"/>
              <a:t>(activités, conférences, pauses thématiques);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Solliciter des membres du conseil précédent pour partager leur expérience et des réalisations du conseil;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Produire des affiches annonçant les élections;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Inviter des personnes élues dans la communauté.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77618A-FE2B-4C03-AC7E-E4CA4C537E4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564848" y="1522633"/>
            <a:ext cx="2938625" cy="307777"/>
          </a:xfrm>
          <a:prstGeom prst="rect">
            <a:avLst/>
          </a:prstGeom>
          <a:solidFill>
            <a:srgbClr val="91195A"/>
          </a:solidFill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chemeClr val="bg1"/>
                </a:solidFill>
              </a:rPr>
              <a:t>TRUCS ET ASTUCES DU MILIEU</a:t>
            </a:r>
          </a:p>
        </p:txBody>
      </p:sp>
    </p:spTree>
    <p:extLst>
      <p:ext uri="{BB962C8B-B14F-4D97-AF65-F5344CB8AC3E}">
        <p14:creationId xmlns:p14="http://schemas.microsoft.com/office/powerpoint/2010/main" val="404519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142689" y="1830410"/>
            <a:ext cx="6360785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ct val="100000"/>
            </a:pPr>
            <a:r>
              <a:rPr lang="fr-CA" sz="1600" dirty="0"/>
              <a:t>Vous avez terminé la leçon 4.2.1 – Déclencher les élections. </a:t>
            </a:r>
            <a:r>
              <a:rPr lang="fr-CA" dirty="0"/>
              <a:t>Consultez les autres leçons du </a:t>
            </a:r>
            <a:r>
              <a:rPr lang="fr-CA" dirty="0">
                <a:solidFill>
                  <a:schemeClr val="tx1"/>
                </a:solidFill>
                <a:hlinkClick r:id="rId8"/>
              </a:rPr>
              <a:t>Module 4 – Organiser les élections dans l’école </a:t>
            </a:r>
            <a:r>
              <a:rPr lang="fr-CA" dirty="0"/>
              <a:t>du site Web de Vox populi pour en apprendre davantage à ce sujet :</a:t>
            </a:r>
            <a:endParaRPr sz="1600" dirty="0"/>
          </a:p>
        </p:txBody>
      </p:sp>
      <p:sp>
        <p:nvSpPr>
          <p:cNvPr id="27" name="Rectangle 26"/>
          <p:cNvSpPr/>
          <p:nvPr>
            <p:custDataLst>
              <p:tags r:id="rId2"/>
            </p:custDataLst>
          </p:nvPr>
        </p:nvSpPr>
        <p:spPr>
          <a:xfrm>
            <a:off x="1926689" y="2038693"/>
            <a:ext cx="216000" cy="108000"/>
          </a:xfrm>
          <a:prstGeom prst="rect">
            <a:avLst/>
          </a:prstGeom>
          <a:solidFill>
            <a:srgbClr val="91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EDB4B80B-3920-4F37-8352-9F2F9B6C85AF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491609" y="5890178"/>
            <a:ext cx="486696" cy="285957"/>
            <a:chOff x="337757" y="5145206"/>
            <a:chExt cx="603937" cy="354842"/>
          </a:xfrm>
          <a:solidFill>
            <a:schemeClr val="bg1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B78DFA4-48D8-499B-814E-5CD0E26D3EDE}"/>
                </a:ext>
              </a:extLst>
            </p:cNvPr>
            <p:cNvSpPr/>
            <p:nvPr/>
          </p:nvSpPr>
          <p:spPr>
            <a:xfrm>
              <a:off x="337757" y="5145206"/>
              <a:ext cx="603937" cy="354842"/>
            </a:xfrm>
            <a:prstGeom prst="rect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riangle isocèle 35">
              <a:extLst>
                <a:ext uri="{FF2B5EF4-FFF2-40B4-BE49-F238E27FC236}">
                  <a16:creationId xmlns:a16="http://schemas.microsoft.com/office/drawing/2014/main" id="{57EC06CD-47EA-4F71-ACD5-6006F88AB472}"/>
                </a:ext>
              </a:extLst>
            </p:cNvPr>
            <p:cNvSpPr/>
            <p:nvPr/>
          </p:nvSpPr>
          <p:spPr>
            <a:xfrm flipV="1">
              <a:off x="366154" y="5145206"/>
              <a:ext cx="547145" cy="243520"/>
            </a:xfrm>
            <a:prstGeom prst="triangle">
              <a:avLst/>
            </a:prstGeom>
            <a:grpFill/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Titre 1">
            <a:extLst>
              <a:ext uri="{FF2B5EF4-FFF2-40B4-BE49-F238E27FC236}">
                <a16:creationId xmlns:a16="http://schemas.microsoft.com/office/drawing/2014/main" id="{F901DA3E-BC40-423A-B233-D65B592ADC8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26689" y="3311913"/>
            <a:ext cx="6576785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4.2.1 – Déclencher les élections </a:t>
            </a:r>
            <a:r>
              <a:rPr lang="fr-CA" sz="1000" dirty="0">
                <a:solidFill>
                  <a:schemeClr val="bg1">
                    <a:lumMod val="65000"/>
                  </a:schemeClr>
                </a:solidFill>
              </a:rPr>
              <a:t>(durée ± 3 min)</a:t>
            </a:r>
            <a:r>
              <a:rPr lang="fr-CA" sz="16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4.2.2 – Préparer les personnes candidates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4.2.3 – Traverser la campagne électorale </a:t>
            </a:r>
            <a:r>
              <a:rPr lang="fr-CA" sz="1000" dirty="0"/>
              <a:t>(durée ± 3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r>
              <a:rPr lang="fr-CA" sz="1600" dirty="0"/>
              <a:t>4.2.4 – Voter le jour des élections </a:t>
            </a:r>
            <a:r>
              <a:rPr lang="fr-CA" sz="1000" dirty="0"/>
              <a:t>(durée ± 5 min)</a:t>
            </a:r>
            <a:r>
              <a:rPr lang="fr-CA" sz="1600" dirty="0"/>
              <a:t>;</a:t>
            </a:r>
          </a:p>
          <a:p>
            <a:pPr marL="614250">
              <a:lnSpc>
                <a:spcPct val="100000"/>
              </a:lnSpc>
              <a:spcAft>
                <a:spcPts val="1200"/>
              </a:spcAft>
            </a:pPr>
            <a:endParaRPr lang="fr-CA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AE1B0-0F25-4775-A2A9-E26318FC2D7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926689" y="2414569"/>
            <a:ext cx="216000" cy="108000"/>
          </a:xfrm>
          <a:prstGeom prst="rect">
            <a:avLst/>
          </a:prstGeom>
          <a:solidFill>
            <a:srgbClr val="91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3182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270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AE953-61D5-447C-8C71-B2C607AD619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/>
              <a:t>Dans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leçon</a:t>
            </a:r>
            <a:r>
              <a:rPr lang="en-CA" dirty="0"/>
              <a:t>, il </a:t>
            </a:r>
            <a:r>
              <a:rPr lang="en-CA" dirty="0" err="1"/>
              <a:t>est</a:t>
            </a:r>
            <a:r>
              <a:rPr lang="en-CA" dirty="0"/>
              <a:t> question de </a:t>
            </a:r>
            <a:r>
              <a:rPr lang="en-CA" dirty="0" err="1"/>
              <a:t>l’étape</a:t>
            </a:r>
            <a:r>
              <a:rPr lang="en-CA" dirty="0"/>
              <a:t> 2 – </a:t>
            </a:r>
            <a:r>
              <a:rPr lang="en-CA" b="1" dirty="0"/>
              <a:t>Vivre les </a:t>
            </a:r>
            <a:r>
              <a:rPr lang="en-CA" b="1" dirty="0" err="1"/>
              <a:t>élections</a:t>
            </a:r>
            <a:r>
              <a:rPr lang="en-CA" dirty="0"/>
              <a:t>.</a:t>
            </a:r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D0E59D-36CD-4A6F-A693-AC25909233A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436585" y="2921585"/>
            <a:ext cx="1232706" cy="1232706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600" dirty="0">
              <a:solidFill>
                <a:schemeClr val="tx1"/>
              </a:solidFill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92598529-D401-4B1F-ABCE-D98297C82549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5447899" y="3784274"/>
            <a:ext cx="442784" cy="509202"/>
            <a:chOff x="3243801" y="5738284"/>
            <a:chExt cx="442784" cy="50920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F4DF6344-7C3C-452D-84AB-DC83ECED8C84}"/>
                </a:ext>
              </a:extLst>
            </p:cNvPr>
            <p:cNvSpPr/>
            <p:nvPr/>
          </p:nvSpPr>
          <p:spPr bwMode="auto">
            <a:xfrm>
              <a:off x="3243801" y="5738284"/>
              <a:ext cx="442784" cy="509202"/>
            </a:xfrm>
            <a:custGeom>
              <a:avLst/>
              <a:gdLst>
                <a:gd name="connsiteX0" fmla="*/ 233362 w 476250"/>
                <a:gd name="connsiteY0" fmla="*/ 0 h 547688"/>
                <a:gd name="connsiteX1" fmla="*/ 476250 w 476250"/>
                <a:gd name="connsiteY1" fmla="*/ 119063 h 547688"/>
                <a:gd name="connsiteX2" fmla="*/ 466725 w 476250"/>
                <a:gd name="connsiteY2" fmla="*/ 442913 h 547688"/>
                <a:gd name="connsiteX3" fmla="*/ 228600 w 476250"/>
                <a:gd name="connsiteY3" fmla="*/ 547688 h 547688"/>
                <a:gd name="connsiteX4" fmla="*/ 0 w 476250"/>
                <a:gd name="connsiteY4" fmla="*/ 409575 h 547688"/>
                <a:gd name="connsiteX5" fmla="*/ 4762 w 476250"/>
                <a:gd name="connsiteY5" fmla="*/ 109538 h 547688"/>
                <a:gd name="connsiteX6" fmla="*/ 233362 w 476250"/>
                <a:gd name="connsiteY6" fmla="*/ 0 h 5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0" h="547688">
                  <a:moveTo>
                    <a:pt x="233362" y="0"/>
                  </a:moveTo>
                  <a:lnTo>
                    <a:pt x="476250" y="119063"/>
                  </a:lnTo>
                  <a:lnTo>
                    <a:pt x="466725" y="442913"/>
                  </a:lnTo>
                  <a:lnTo>
                    <a:pt x="228600" y="547688"/>
                  </a:lnTo>
                  <a:lnTo>
                    <a:pt x="0" y="409575"/>
                  </a:lnTo>
                  <a:cubicBezTo>
                    <a:pt x="1587" y="309563"/>
                    <a:pt x="3175" y="209550"/>
                    <a:pt x="4762" y="109538"/>
                  </a:cubicBezTo>
                  <a:lnTo>
                    <a:pt x="233362" y="0"/>
                  </a:lnTo>
                  <a:close/>
                </a:path>
              </a:pathLst>
            </a:custGeom>
            <a:solidFill>
              <a:schemeClr val="bg1"/>
            </a:solidFill>
            <a:ln w="38100" cap="flat" cmpd="sng" algn="ctr">
              <a:solidFill>
                <a:srgbClr val="91195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A" sz="1200" b="0" i="0" u="none" strike="noStrike" cap="none" normalizeH="0" baseline="0" dirty="0">
                <a:ln>
                  <a:noFill/>
                </a:ln>
                <a:solidFill>
                  <a:srgbClr val="91195A"/>
                </a:solidFill>
                <a:effectLst/>
                <a:latin typeface="Times" pitchFamily="93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D8481539-1203-46D3-8184-842C59AAD834}"/>
                </a:ext>
              </a:extLst>
            </p:cNvPr>
            <p:cNvSpPr txBox="1"/>
            <p:nvPr/>
          </p:nvSpPr>
          <p:spPr>
            <a:xfrm>
              <a:off x="3308740" y="5808219"/>
              <a:ext cx="31290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CA" sz="1800" b="1">
                  <a:solidFill>
                    <a:srgbClr val="9119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r-CA" sz="1800" b="1" dirty="0">
                <a:solidFill>
                  <a:srgbClr val="91195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03EAA9E-7AC4-4FF6-B4A2-52E8F1962C4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344713" y="3365532"/>
            <a:ext cx="1416449" cy="348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Vivre</a:t>
            </a:r>
            <a:br>
              <a:rPr lang="en-CA" sz="1600" dirty="0">
                <a:solidFill>
                  <a:schemeClr val="tx1"/>
                </a:solidFill>
              </a:rPr>
            </a:br>
            <a:r>
              <a:rPr lang="en-CA" sz="1600" dirty="0">
                <a:solidFill>
                  <a:schemeClr val="tx1"/>
                </a:solidFill>
              </a:rPr>
              <a:t>les</a:t>
            </a:r>
            <a:br>
              <a:rPr lang="en-CA" sz="1600" dirty="0">
                <a:solidFill>
                  <a:schemeClr val="tx1"/>
                </a:solidFill>
              </a:rPr>
            </a:br>
            <a:r>
              <a:rPr lang="en-CA" sz="1600" dirty="0" err="1">
                <a:solidFill>
                  <a:schemeClr val="tx1"/>
                </a:solidFill>
              </a:rPr>
              <a:t>élections</a:t>
            </a:r>
            <a:endParaRPr lang="fr-CA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33D5E9-DDBF-4563-8324-79F8F4A435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207279" y="2921585"/>
            <a:ext cx="1232706" cy="1232706"/>
          </a:xfrm>
          <a:prstGeom prst="rect">
            <a:avLst/>
          </a:prstGeom>
          <a:gradFill flip="none" rotWithShape="1">
            <a:gsLst>
              <a:gs pos="6000">
                <a:srgbClr val="F1F2F9"/>
              </a:gs>
              <a:gs pos="56000">
                <a:schemeClr val="bg1">
                  <a:lumMod val="95000"/>
                </a:schemeClr>
              </a:gs>
              <a:gs pos="99000">
                <a:schemeClr val="bg1">
                  <a:lumMod val="85000"/>
                </a:schemeClr>
              </a:gs>
            </a:gsLst>
            <a:lin ang="10800000" scaled="1"/>
            <a:tileRect/>
          </a:gradFill>
          <a:ln w="9525">
            <a:solidFill>
              <a:schemeClr val="bg1">
                <a:lumMod val="8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 sz="1600">
              <a:solidFill>
                <a:schemeClr val="tx1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D11D139-8E54-4888-9ACE-F020139A473B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3218593" y="3784274"/>
            <a:ext cx="442784" cy="509202"/>
            <a:chOff x="3243801" y="5738284"/>
            <a:chExt cx="442784" cy="50920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E0F2560D-0233-4CAB-92F2-A71A49089093}"/>
                </a:ext>
              </a:extLst>
            </p:cNvPr>
            <p:cNvSpPr/>
            <p:nvPr/>
          </p:nvSpPr>
          <p:spPr bwMode="auto">
            <a:xfrm>
              <a:off x="3243801" y="5738284"/>
              <a:ext cx="442784" cy="509202"/>
            </a:xfrm>
            <a:custGeom>
              <a:avLst/>
              <a:gdLst>
                <a:gd name="connsiteX0" fmla="*/ 233362 w 476250"/>
                <a:gd name="connsiteY0" fmla="*/ 0 h 547688"/>
                <a:gd name="connsiteX1" fmla="*/ 476250 w 476250"/>
                <a:gd name="connsiteY1" fmla="*/ 119063 h 547688"/>
                <a:gd name="connsiteX2" fmla="*/ 466725 w 476250"/>
                <a:gd name="connsiteY2" fmla="*/ 442913 h 547688"/>
                <a:gd name="connsiteX3" fmla="*/ 228600 w 476250"/>
                <a:gd name="connsiteY3" fmla="*/ 547688 h 547688"/>
                <a:gd name="connsiteX4" fmla="*/ 0 w 476250"/>
                <a:gd name="connsiteY4" fmla="*/ 409575 h 547688"/>
                <a:gd name="connsiteX5" fmla="*/ 4762 w 476250"/>
                <a:gd name="connsiteY5" fmla="*/ 109538 h 547688"/>
                <a:gd name="connsiteX6" fmla="*/ 233362 w 476250"/>
                <a:gd name="connsiteY6" fmla="*/ 0 h 5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0" h="547688">
                  <a:moveTo>
                    <a:pt x="233362" y="0"/>
                  </a:moveTo>
                  <a:lnTo>
                    <a:pt x="476250" y="119063"/>
                  </a:lnTo>
                  <a:lnTo>
                    <a:pt x="466725" y="442913"/>
                  </a:lnTo>
                  <a:lnTo>
                    <a:pt x="228600" y="547688"/>
                  </a:lnTo>
                  <a:lnTo>
                    <a:pt x="0" y="409575"/>
                  </a:lnTo>
                  <a:cubicBezTo>
                    <a:pt x="1587" y="309563"/>
                    <a:pt x="3175" y="209550"/>
                    <a:pt x="4762" y="109538"/>
                  </a:cubicBezTo>
                  <a:lnTo>
                    <a:pt x="233362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81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93" charset="0"/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3FA1B707-F069-4AEA-97E2-EE7BC57B5305}"/>
                </a:ext>
              </a:extLst>
            </p:cNvPr>
            <p:cNvSpPr txBox="1"/>
            <p:nvPr/>
          </p:nvSpPr>
          <p:spPr>
            <a:xfrm>
              <a:off x="3308740" y="5808219"/>
              <a:ext cx="312907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CA" sz="1800" b="1" dirty="0">
                  <a:solidFill>
                    <a:schemeClr val="bg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CA" sz="1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774312D-BA68-4AF9-8107-C7DFD9BE421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115407" y="3365532"/>
            <a:ext cx="1416449" cy="348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err="1">
                <a:solidFill>
                  <a:schemeClr val="bg1">
                    <a:lumMod val="50000"/>
                  </a:schemeClr>
                </a:solidFill>
              </a:rPr>
              <a:t>Préparer</a:t>
            </a:r>
            <a:br>
              <a:rPr lang="en-CA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1600" dirty="0">
                <a:solidFill>
                  <a:schemeClr val="bg1">
                    <a:lumMod val="50000"/>
                  </a:schemeClr>
                </a:solidFill>
              </a:rPr>
              <a:t>les</a:t>
            </a:r>
            <a:br>
              <a:rPr lang="en-CA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CA" sz="1600" dirty="0" err="1">
                <a:solidFill>
                  <a:schemeClr val="bg1">
                    <a:lumMod val="50000"/>
                  </a:schemeClr>
                </a:solidFill>
              </a:rPr>
              <a:t>élections</a:t>
            </a:r>
            <a:endParaRPr lang="fr-CA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BEB962F0-CD3C-4E58-92AA-79737C84B4CC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>
            <a:off x="6534202" y="2921585"/>
            <a:ext cx="1545970" cy="1371891"/>
            <a:chOff x="4425591" y="4620647"/>
            <a:chExt cx="1545970" cy="137189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EA84EB-DF02-4AC4-ACAF-69F907FA5B03}"/>
                </a:ext>
              </a:extLst>
            </p:cNvPr>
            <p:cNvSpPr/>
            <p:nvPr/>
          </p:nvSpPr>
          <p:spPr>
            <a:xfrm>
              <a:off x="4517463" y="4620647"/>
              <a:ext cx="1232706" cy="1232706"/>
            </a:xfrm>
            <a:prstGeom prst="rect">
              <a:avLst/>
            </a:prstGeom>
            <a:gradFill flip="none" rotWithShape="1">
              <a:gsLst>
                <a:gs pos="6000">
                  <a:srgbClr val="F1F2F9"/>
                </a:gs>
                <a:gs pos="56000">
                  <a:schemeClr val="bg1">
                    <a:lumMod val="95000"/>
                  </a:schemeClr>
                </a:gs>
                <a:gs pos="99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CA" sz="1600">
                <a:solidFill>
                  <a:schemeClr val="tx1"/>
                </a:solidFill>
              </a:endParaRPr>
            </a:p>
          </p:txBody>
        </p: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287CECAD-8DBF-4839-94CB-5DED488C7553}"/>
                </a:ext>
              </a:extLst>
            </p:cNvPr>
            <p:cNvGrpSpPr/>
            <p:nvPr/>
          </p:nvGrpSpPr>
          <p:grpSpPr>
            <a:xfrm>
              <a:off x="5528777" y="5483336"/>
              <a:ext cx="442784" cy="509202"/>
              <a:chOff x="3243801" y="5738284"/>
              <a:chExt cx="442784" cy="509202"/>
            </a:xfrm>
          </p:grpSpPr>
          <p:sp>
            <p:nvSpPr>
              <p:cNvPr id="21" name="Forme libre : forme 20">
                <a:extLst>
                  <a:ext uri="{FF2B5EF4-FFF2-40B4-BE49-F238E27FC236}">
                    <a16:creationId xmlns:a16="http://schemas.microsoft.com/office/drawing/2014/main" id="{5040D60C-9678-4D19-9030-4F49B3301D21}"/>
                  </a:ext>
                </a:extLst>
              </p:cNvPr>
              <p:cNvSpPr/>
              <p:nvPr/>
            </p:nvSpPr>
            <p:spPr bwMode="auto">
              <a:xfrm>
                <a:off x="3243801" y="5738284"/>
                <a:ext cx="442784" cy="509202"/>
              </a:xfrm>
              <a:custGeom>
                <a:avLst/>
                <a:gdLst>
                  <a:gd name="connsiteX0" fmla="*/ 233362 w 476250"/>
                  <a:gd name="connsiteY0" fmla="*/ 0 h 547688"/>
                  <a:gd name="connsiteX1" fmla="*/ 476250 w 476250"/>
                  <a:gd name="connsiteY1" fmla="*/ 119063 h 547688"/>
                  <a:gd name="connsiteX2" fmla="*/ 466725 w 476250"/>
                  <a:gd name="connsiteY2" fmla="*/ 442913 h 547688"/>
                  <a:gd name="connsiteX3" fmla="*/ 228600 w 476250"/>
                  <a:gd name="connsiteY3" fmla="*/ 547688 h 547688"/>
                  <a:gd name="connsiteX4" fmla="*/ 0 w 476250"/>
                  <a:gd name="connsiteY4" fmla="*/ 409575 h 547688"/>
                  <a:gd name="connsiteX5" fmla="*/ 4762 w 476250"/>
                  <a:gd name="connsiteY5" fmla="*/ 109538 h 547688"/>
                  <a:gd name="connsiteX6" fmla="*/ 233362 w 476250"/>
                  <a:gd name="connsiteY6" fmla="*/ 0 h 547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6250" h="547688">
                    <a:moveTo>
                      <a:pt x="233362" y="0"/>
                    </a:moveTo>
                    <a:lnTo>
                      <a:pt x="476250" y="119063"/>
                    </a:lnTo>
                    <a:lnTo>
                      <a:pt x="466725" y="442913"/>
                    </a:lnTo>
                    <a:lnTo>
                      <a:pt x="228600" y="547688"/>
                    </a:lnTo>
                    <a:lnTo>
                      <a:pt x="0" y="409575"/>
                    </a:lnTo>
                    <a:cubicBezTo>
                      <a:pt x="1587" y="309563"/>
                      <a:pt x="3175" y="209550"/>
                      <a:pt x="4762" y="109538"/>
                    </a:cubicBezTo>
                    <a:lnTo>
                      <a:pt x="23336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6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r-CA" sz="16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ZoneTexte 21">
                <a:extLst>
                  <a:ext uri="{FF2B5EF4-FFF2-40B4-BE49-F238E27FC236}">
                    <a16:creationId xmlns:a16="http://schemas.microsoft.com/office/drawing/2014/main" id="{669D92F9-2654-4CB7-ADF3-5DD3738DC27C}"/>
                  </a:ext>
                </a:extLst>
              </p:cNvPr>
              <p:cNvSpPr txBox="1"/>
              <p:nvPr/>
            </p:nvSpPr>
            <p:spPr>
              <a:xfrm>
                <a:off x="3308740" y="5808219"/>
                <a:ext cx="312907" cy="36933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algn="ctr">
                  <a:defRPr sz="1800" b="1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lvl1pPr>
                <a:lvl2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2pPr>
                <a:lvl3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3pPr>
                <a:lvl4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4pPr>
                <a:lvl5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5pPr>
                <a:lvl6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6pPr>
                <a:lvl7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7pPr>
                <a:lvl8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8pPr>
                <a:lvl9pPr>
                  <a:defRPr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lvl9pPr>
              </a:lstStyle>
              <a:p>
                <a:r>
                  <a:rPr lang="en-CA"/>
                  <a:t>3</a:t>
                </a:r>
                <a:endParaRPr lang="fr-CA" dirty="0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7D0D955-0C02-4BAF-B306-4BB8A7635513}"/>
                </a:ext>
              </a:extLst>
            </p:cNvPr>
            <p:cNvSpPr/>
            <p:nvPr/>
          </p:nvSpPr>
          <p:spPr>
            <a:xfrm>
              <a:off x="4425591" y="5064594"/>
              <a:ext cx="1416449" cy="3488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Assermenter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les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  <a:t>personnes</a:t>
              </a:r>
              <a:br>
                <a:rPr lang="en-CA" sz="16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en-CA" sz="1600" dirty="0" err="1">
                  <a:solidFill>
                    <a:schemeClr val="bg1">
                      <a:lumMod val="50000"/>
                    </a:schemeClr>
                  </a:solidFill>
                </a:rPr>
                <a:t>élues</a:t>
              </a:r>
              <a:endParaRPr lang="fr-CA" sz="1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2649B1B5-1ABB-4688-A9D8-82AFD85718D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696496" y="3406166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D9197EB1-7362-4F1A-8D9E-DC81E7F071A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905893" y="3450795"/>
            <a:ext cx="483577" cy="263544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A"/>
          </a:p>
        </p:txBody>
      </p:sp>
      <p:sp>
        <p:nvSpPr>
          <p:cNvPr id="25" name="Légende : encadrée 24">
            <a:extLst>
              <a:ext uri="{FF2B5EF4-FFF2-40B4-BE49-F238E27FC236}">
                <a16:creationId xmlns:a16="http://schemas.microsoft.com/office/drawing/2014/main" id="{DF24E39E-A5A2-4083-A39D-338E5AA7B88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471518" y="4598238"/>
            <a:ext cx="1232707" cy="1508708"/>
          </a:xfrm>
          <a:prstGeom prst="borderCallout1">
            <a:avLst>
              <a:gd name="adj1" fmla="val -5398"/>
              <a:gd name="adj2" fmla="val 49360"/>
              <a:gd name="adj3" fmla="val -29383"/>
              <a:gd name="adj4" fmla="val 49215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91195A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sz="1200" dirty="0">
                <a:solidFill>
                  <a:schemeClr val="tx1"/>
                </a:solidFill>
              </a:rPr>
              <a:t>Regroupe toutes les tâches qui pourraient être effectuées suite au déclenchement des élections.</a:t>
            </a:r>
          </a:p>
        </p:txBody>
      </p:sp>
    </p:spTree>
    <p:extLst>
      <p:ext uri="{BB962C8B-B14F-4D97-AF65-F5344CB8AC3E}">
        <p14:creationId xmlns:p14="http://schemas.microsoft.com/office/powerpoint/2010/main" val="213122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5">
            <a:extLst>
              <a:ext uri="{FF2B5EF4-FFF2-40B4-BE49-F238E27FC236}">
                <a16:creationId xmlns:a16="http://schemas.microsoft.com/office/drawing/2014/main" id="{52136ED1-5590-4D6F-9B27-781BE80B562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429001" y="5544506"/>
            <a:ext cx="3938954" cy="1014556"/>
          </a:xfrm>
          <a:custGeom>
            <a:avLst/>
            <a:gdLst>
              <a:gd name="connsiteX0" fmla="*/ 0 w 3631223"/>
              <a:gd name="connsiteY0" fmla="*/ 0 h 821125"/>
              <a:gd name="connsiteX1" fmla="*/ 3631223 w 3631223"/>
              <a:gd name="connsiteY1" fmla="*/ 0 h 821125"/>
              <a:gd name="connsiteX2" fmla="*/ 3631223 w 3631223"/>
              <a:gd name="connsiteY2" fmla="*/ 821125 h 821125"/>
              <a:gd name="connsiteX3" fmla="*/ 0 w 3631223"/>
              <a:gd name="connsiteY3" fmla="*/ 821125 h 821125"/>
              <a:gd name="connsiteX4" fmla="*/ 0 w 3631223"/>
              <a:gd name="connsiteY4" fmla="*/ 0 h 821125"/>
              <a:gd name="connsiteX0" fmla="*/ 0 w 4106008"/>
              <a:gd name="connsiteY0" fmla="*/ 158262 h 979387"/>
              <a:gd name="connsiteX1" fmla="*/ 4106008 w 4106008"/>
              <a:gd name="connsiteY1" fmla="*/ 0 h 979387"/>
              <a:gd name="connsiteX2" fmla="*/ 3631223 w 4106008"/>
              <a:gd name="connsiteY2" fmla="*/ 979387 h 979387"/>
              <a:gd name="connsiteX3" fmla="*/ 0 w 4106008"/>
              <a:gd name="connsiteY3" fmla="*/ 979387 h 979387"/>
              <a:gd name="connsiteX4" fmla="*/ 0 w 4106008"/>
              <a:gd name="connsiteY4" fmla="*/ 158262 h 979387"/>
              <a:gd name="connsiteX0" fmla="*/ 545123 w 4106008"/>
              <a:gd name="connsiteY0" fmla="*/ 0 h 1014556"/>
              <a:gd name="connsiteX1" fmla="*/ 4106008 w 4106008"/>
              <a:gd name="connsiteY1" fmla="*/ 35169 h 1014556"/>
              <a:gd name="connsiteX2" fmla="*/ 3631223 w 4106008"/>
              <a:gd name="connsiteY2" fmla="*/ 1014556 h 1014556"/>
              <a:gd name="connsiteX3" fmla="*/ 0 w 4106008"/>
              <a:gd name="connsiteY3" fmla="*/ 1014556 h 1014556"/>
              <a:gd name="connsiteX4" fmla="*/ 545123 w 4106008"/>
              <a:gd name="connsiteY4" fmla="*/ 0 h 1014556"/>
              <a:gd name="connsiteX0" fmla="*/ 545123 w 3938954"/>
              <a:gd name="connsiteY0" fmla="*/ 0 h 1014556"/>
              <a:gd name="connsiteX1" fmla="*/ 3938954 w 3938954"/>
              <a:gd name="connsiteY1" fmla="*/ 43961 h 1014556"/>
              <a:gd name="connsiteX2" fmla="*/ 3631223 w 3938954"/>
              <a:gd name="connsiteY2" fmla="*/ 1014556 h 1014556"/>
              <a:gd name="connsiteX3" fmla="*/ 0 w 3938954"/>
              <a:gd name="connsiteY3" fmla="*/ 1014556 h 1014556"/>
              <a:gd name="connsiteX4" fmla="*/ 545123 w 3938954"/>
              <a:gd name="connsiteY4" fmla="*/ 0 h 101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8954" h="1014556">
                <a:moveTo>
                  <a:pt x="545123" y="0"/>
                </a:moveTo>
                <a:lnTo>
                  <a:pt x="3938954" y="43961"/>
                </a:lnTo>
                <a:lnTo>
                  <a:pt x="3631223" y="1014556"/>
                </a:lnTo>
                <a:lnTo>
                  <a:pt x="0" y="1014556"/>
                </a:lnTo>
                <a:lnTo>
                  <a:pt x="54512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 descr="Une image contenant ordinateur, horloge, table&#10;&#10;Description générée automatiquement">
            <a:extLst>
              <a:ext uri="{FF2B5EF4-FFF2-40B4-BE49-F238E27FC236}">
                <a16:creationId xmlns:a16="http://schemas.microsoft.com/office/drawing/2014/main" id="{CC262815-FE01-4939-BE4B-6060246F783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101059" y="4440640"/>
            <a:ext cx="1709589" cy="186171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80169EE-0D33-4671-8AAB-6CB301D3D23D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Dans cette étape, on retrouve différentes tâches :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5CD381A-F03B-4392-BD09-0D7248DE572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064416" y="2741212"/>
            <a:ext cx="6570949" cy="55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Déclencher les élections;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Préparer les personnes candidates;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Traverser la campagne électorale;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Voter le jour des élections.</a:t>
            </a:r>
          </a:p>
        </p:txBody>
      </p:sp>
    </p:spTree>
    <p:extLst>
      <p:ext uri="{BB962C8B-B14F-4D97-AF65-F5344CB8AC3E}">
        <p14:creationId xmlns:p14="http://schemas.microsoft.com/office/powerpoint/2010/main" val="21203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169EE-0D33-4671-8AAB-6CB301D3D23D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Dans cette étape, on retrouve différentes tâches :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5CD381A-F03B-4392-BD09-0D7248DE572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64416" y="2741212"/>
            <a:ext cx="6570949" cy="55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rgbClr val="91195A"/>
                </a:solidFill>
              </a:rPr>
              <a:t>Déclencher les élections;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Préparer les personnes candidates;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Traverser la campagne électorale;</a:t>
            </a:r>
          </a:p>
          <a:p>
            <a:pPr marL="720000" lvl="5" indent="-28440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>
                <a:solidFill>
                  <a:schemeClr val="tx1"/>
                </a:solidFill>
              </a:rPr>
              <a:t>Voter le jour des élections.</a:t>
            </a:r>
          </a:p>
        </p:txBody>
      </p:sp>
      <p:sp>
        <p:nvSpPr>
          <p:cNvPr id="5" name="Légende : flèche courbée 4">
            <a:extLst>
              <a:ext uri="{FF2B5EF4-FFF2-40B4-BE49-F238E27FC236}">
                <a16:creationId xmlns:a16="http://schemas.microsoft.com/office/drawing/2014/main" id="{DCD23A59-6434-4425-9722-2AF2BFFBDC4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240387" y="2668571"/>
            <a:ext cx="2149040" cy="902296"/>
          </a:xfrm>
          <a:prstGeom prst="borderCallout2">
            <a:avLst>
              <a:gd name="adj1" fmla="val 19901"/>
              <a:gd name="adj2" fmla="val -2171"/>
              <a:gd name="adj3" fmla="val 13780"/>
              <a:gd name="adj4" fmla="val -8945"/>
              <a:gd name="adj5" fmla="val 28279"/>
              <a:gd name="adj6" fmla="val -50487"/>
            </a:avLst>
          </a:prstGeom>
          <a:gradFill flip="none" rotWithShape="1">
            <a:gsLst>
              <a:gs pos="6000">
                <a:srgbClr val="F1F2F9"/>
              </a:gs>
              <a:gs pos="56000">
                <a:srgbClr val="D1E3F3"/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9525">
            <a:solidFill>
              <a:srgbClr val="1417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CA" dirty="0">
                <a:solidFill>
                  <a:schemeClr val="tx1"/>
                </a:solidFill>
              </a:rPr>
              <a:t>Dans cette leçon, le déclenchement des élections sera abordé plus en détail.</a:t>
            </a:r>
          </a:p>
        </p:txBody>
      </p:sp>
    </p:spTree>
    <p:extLst>
      <p:ext uri="{BB962C8B-B14F-4D97-AF65-F5344CB8AC3E}">
        <p14:creationId xmlns:p14="http://schemas.microsoft.com/office/powerpoint/2010/main" val="191328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hangingPunct="0">
              <a:spcAft>
                <a:spcPts val="1200"/>
              </a:spcAft>
            </a:pPr>
            <a:r>
              <a:rPr lang="fr-CA" b="1" dirty="0">
                <a:solidFill>
                  <a:srgbClr val="91195A"/>
                </a:solidFill>
              </a:rPr>
              <a:t>Déclencher les élections </a:t>
            </a:r>
            <a:br>
              <a:rPr lang="fr-CA" b="1" dirty="0">
                <a:solidFill>
                  <a:srgbClr val="91195A"/>
                </a:solidFill>
              </a:rPr>
            </a:br>
            <a:r>
              <a:rPr lang="fr-CA" dirty="0"/>
              <a:t>C’est le moment qui lance le début de la campagne électorale. C’est le l’occasion d’annoncer :</a:t>
            </a: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br>
              <a:rPr lang="fr-CA" dirty="0"/>
            </a:br>
            <a:r>
              <a:rPr lang="fr-CA" dirty="0"/>
              <a:t>Profitez de cette occasion pour distribuer des bulletins de mise en candidature aux personnes intéressées.	</a:t>
            </a:r>
            <a:br>
              <a:rPr lang="fr-CA" dirty="0"/>
            </a:br>
            <a:endParaRPr lang="fr-CA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65C0113-1E50-4CD2-B5BE-27403DBA9B6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4" y="304107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La date des élections;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La date limite pour soumettre une candidature;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Les critères de mise en candidature;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La façon de poser sa candidature.</a:t>
            </a:r>
          </a:p>
        </p:txBody>
      </p:sp>
    </p:spTree>
    <p:extLst>
      <p:ext uri="{BB962C8B-B14F-4D97-AF65-F5344CB8AC3E}">
        <p14:creationId xmlns:p14="http://schemas.microsoft.com/office/powerpoint/2010/main" val="259361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, chemise&#10;&#10;Description générée automatiquement">
            <a:extLst>
              <a:ext uri="{FF2B5EF4-FFF2-40B4-BE49-F238E27FC236}">
                <a16:creationId xmlns:a16="http://schemas.microsoft.com/office/drawing/2014/main" id="{A7F22246-6EB7-4786-9B16-DB7370F1112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365650" y="4093580"/>
            <a:ext cx="1264339" cy="275955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hangingPunct="0">
              <a:spcAft>
                <a:spcPts val="1200"/>
              </a:spcAft>
            </a:pPr>
            <a:r>
              <a:rPr lang="fr-CA" b="1" dirty="0">
                <a:solidFill>
                  <a:srgbClr val="91195A"/>
                </a:solidFill>
              </a:rPr>
              <a:t>Déclencher les élections</a:t>
            </a:r>
            <a:br>
              <a:rPr lang="fr-CA" b="1" dirty="0">
                <a:solidFill>
                  <a:srgbClr val="91195A"/>
                </a:solidFill>
              </a:rPr>
            </a:br>
            <a:r>
              <a:rPr lang="fr-CA" dirty="0"/>
              <a:t>Il est important de prendre des moyens pour que tous les élèves soient informés de la tenue prochaine et de la possibilité de se porter candidats. À l’école, les élections peuvent être déclenchées par :	</a:t>
            </a:r>
            <a:br>
              <a:rPr lang="fr-CA" dirty="0"/>
            </a:br>
            <a:endParaRPr lang="fr-CA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65C0113-1E50-4CD2-B5BE-27403DBA9B66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932525" y="3394160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La direction de l’école;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Vous en tant que directrice ou directeur des élections.</a:t>
            </a:r>
          </a:p>
        </p:txBody>
      </p:sp>
    </p:spTree>
    <p:extLst>
      <p:ext uri="{BB962C8B-B14F-4D97-AF65-F5344CB8AC3E}">
        <p14:creationId xmlns:p14="http://schemas.microsoft.com/office/powerpoint/2010/main" val="72415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hangingPunct="0">
              <a:spcAft>
                <a:spcPts val="1200"/>
              </a:spcAft>
            </a:pPr>
            <a:r>
              <a:rPr lang="fr-CA" b="1" dirty="0">
                <a:solidFill>
                  <a:srgbClr val="91195A"/>
                </a:solidFill>
              </a:rPr>
              <a:t>Déclencher les élections</a:t>
            </a:r>
            <a:br>
              <a:rPr lang="fr-CA" b="1" dirty="0">
                <a:solidFill>
                  <a:srgbClr val="91195A"/>
                </a:solidFill>
              </a:rPr>
            </a:br>
            <a:r>
              <a:rPr lang="fr-CA" dirty="0"/>
              <a:t>Différents moyens peuvent être mis en place pour déclencher les élections :	</a:t>
            </a:r>
            <a:br>
              <a:rPr lang="fr-CA" dirty="0"/>
            </a:br>
            <a:endParaRPr lang="fr-CA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65C0113-1E50-4CD2-B5BE-27403DBA9B6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932525" y="3019691"/>
            <a:ext cx="6570949" cy="813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360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Réunir tous les élèves dans un même lieu;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Faire une tournée de classe;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Transmettre le message de vive voix à travers l’interphone;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Utiliser les médias sociaux;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/>
              <a:t>Combiner différents moyens.</a:t>
            </a:r>
          </a:p>
          <a:p>
            <a:pPr marL="54000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89543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ED8D8BA8-763A-4056-B214-D08CA17C829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603530" y="3093236"/>
            <a:ext cx="2313838" cy="335951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lvl="0" hangingPunct="0"/>
            <a:r>
              <a:rPr lang="fr-CA" b="1" dirty="0">
                <a:solidFill>
                  <a:srgbClr val="91195A"/>
                </a:solidFill>
              </a:rPr>
              <a:t>Déclencher les élections</a:t>
            </a:r>
            <a:br>
              <a:rPr lang="fr-CA" dirty="0"/>
            </a:br>
            <a:r>
              <a:rPr lang="fr-CA" dirty="0"/>
              <a:t>Dans la trousse d’accompagnement Vox populi se trouvent des affiches électorales. Affichez-les dans les endroits achalandés de votre école. </a:t>
            </a:r>
          </a:p>
        </p:txBody>
      </p:sp>
      <p:sp>
        <p:nvSpPr>
          <p:cNvPr id="8" name="Légende : flèche courbée 7">
            <a:extLst>
              <a:ext uri="{FF2B5EF4-FFF2-40B4-BE49-F238E27FC236}">
                <a16:creationId xmlns:a16="http://schemas.microsoft.com/office/drawing/2014/main" id="{C5BFE6D2-CF26-4545-9B3F-5F1F6B16A3C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153811" y="5416206"/>
            <a:ext cx="2789542" cy="992736"/>
          </a:xfrm>
          <a:prstGeom prst="borderCallout2">
            <a:avLst>
              <a:gd name="adj1" fmla="val 18750"/>
              <a:gd name="adj2" fmla="val -2892"/>
              <a:gd name="adj3" fmla="val 17071"/>
              <a:gd name="adj4" fmla="val -7901"/>
              <a:gd name="adj5" fmla="val -83881"/>
              <a:gd name="adj6" fmla="val -18019"/>
            </a:avLst>
          </a:prstGeom>
          <a:solidFill>
            <a:srgbClr val="D1E3F3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200" dirty="0">
                <a:solidFill>
                  <a:schemeClr val="tx1"/>
                </a:solidFill>
              </a:rPr>
              <a:t>Cette affiche électorale s’adresse spécifiquement à l’électeur. Affichez-la dans l’école ou utilisez-la pour faire de la sensibilisation sur le choix éclairé lors d’une tournée de classe. </a:t>
            </a:r>
          </a:p>
        </p:txBody>
      </p:sp>
      <p:sp>
        <p:nvSpPr>
          <p:cNvPr id="10" name="Légende : flèche courbée 9">
            <a:extLst>
              <a:ext uri="{FF2B5EF4-FFF2-40B4-BE49-F238E27FC236}">
                <a16:creationId xmlns:a16="http://schemas.microsoft.com/office/drawing/2014/main" id="{4CA602DB-DB49-46A2-9BCC-2AC21F4EE12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153811" y="3103892"/>
            <a:ext cx="2789542" cy="1669102"/>
          </a:xfrm>
          <a:prstGeom prst="borderCallout2">
            <a:avLst>
              <a:gd name="adj1" fmla="val 18750"/>
              <a:gd name="adj2" fmla="val -2892"/>
              <a:gd name="adj3" fmla="val 19453"/>
              <a:gd name="adj4" fmla="val -7901"/>
              <a:gd name="adj5" fmla="val 86643"/>
              <a:gd name="adj6" fmla="val -17901"/>
            </a:avLst>
          </a:prstGeom>
          <a:solidFill>
            <a:srgbClr val="D1E3F3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200" dirty="0">
                <a:solidFill>
                  <a:schemeClr val="tx1"/>
                </a:solidFill>
              </a:rPr>
              <a:t>Lors des élections dans une école, on constate trop souvent que les élèves votent pour les jeunes qui sont populaires. La sensibilisation est un moyen d’amener les élèves à faire un choix éclairé. Cette affiche présente 4 étapes favorisant un choix éclairé au moment du vote. </a:t>
            </a:r>
          </a:p>
        </p:txBody>
      </p:sp>
    </p:spTree>
    <p:extLst>
      <p:ext uri="{BB962C8B-B14F-4D97-AF65-F5344CB8AC3E}">
        <p14:creationId xmlns:p14="http://schemas.microsoft.com/office/powerpoint/2010/main" val="25398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3075A42-411F-4910-B1ED-8E70D320323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667387" y="2990317"/>
            <a:ext cx="2304903" cy="336966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667BB07-606D-48A7-A379-531EC532BD0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32525" y="1830410"/>
            <a:ext cx="6570949" cy="813037"/>
          </a:xfrm>
        </p:spPr>
        <p:txBody>
          <a:bodyPr/>
          <a:lstStyle/>
          <a:p>
            <a:pPr lvl="0" hangingPunct="0"/>
            <a:r>
              <a:rPr lang="fr-CA" b="1" dirty="0">
                <a:solidFill>
                  <a:srgbClr val="91195A"/>
                </a:solidFill>
              </a:rPr>
              <a:t>Déclencher les élections</a:t>
            </a:r>
            <a:br>
              <a:rPr lang="fr-CA" dirty="0"/>
            </a:br>
            <a:r>
              <a:rPr lang="fr-CA" dirty="0"/>
              <a:t>Dans la trousse d’accompagnement Vox populi se trouvent des affiches électorales. Affichez-les dans les endroits achalandés de votre école. </a:t>
            </a:r>
          </a:p>
        </p:txBody>
      </p:sp>
      <p:sp>
        <p:nvSpPr>
          <p:cNvPr id="8" name="Légende : flèche courbée 7">
            <a:extLst>
              <a:ext uri="{FF2B5EF4-FFF2-40B4-BE49-F238E27FC236}">
                <a16:creationId xmlns:a16="http://schemas.microsoft.com/office/drawing/2014/main" id="{C5BFE6D2-CF26-4545-9B3F-5F1F6B16A3C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H="1">
            <a:off x="2478915" y="5483746"/>
            <a:ext cx="2789542" cy="1128027"/>
          </a:xfrm>
          <a:prstGeom prst="borderCallout2">
            <a:avLst>
              <a:gd name="adj1" fmla="val 18750"/>
              <a:gd name="adj2" fmla="val -2892"/>
              <a:gd name="adj3" fmla="val 17071"/>
              <a:gd name="adj4" fmla="val -7901"/>
              <a:gd name="adj5" fmla="val -101513"/>
              <a:gd name="adj6" fmla="val -24109"/>
            </a:avLst>
          </a:prstGeom>
          <a:solidFill>
            <a:srgbClr val="D1E3F3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200" dirty="0">
                <a:solidFill>
                  <a:schemeClr val="tx1"/>
                </a:solidFill>
              </a:rPr>
              <a:t>Cette affiche électorale s’adresse spécifiquement à la candidate ou au candidat. Affichez-la dans l’école ou utilisez-la pour faire de la sensibilisation sur les qualités d’une candidate ou d’un candidat. </a:t>
            </a:r>
          </a:p>
        </p:txBody>
      </p:sp>
      <p:sp>
        <p:nvSpPr>
          <p:cNvPr id="10" name="Légende : flèche courbée 9">
            <a:extLst>
              <a:ext uri="{FF2B5EF4-FFF2-40B4-BE49-F238E27FC236}">
                <a16:creationId xmlns:a16="http://schemas.microsoft.com/office/drawing/2014/main" id="{4CA602DB-DB49-46A2-9BCC-2AC21F4EE12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 flipH="1">
            <a:off x="2478915" y="3306723"/>
            <a:ext cx="2789542" cy="1851020"/>
          </a:xfrm>
          <a:prstGeom prst="borderCallout2">
            <a:avLst>
              <a:gd name="adj1" fmla="val 18750"/>
              <a:gd name="adj2" fmla="val -2892"/>
              <a:gd name="adj3" fmla="val 19453"/>
              <a:gd name="adj4" fmla="val -7901"/>
              <a:gd name="adj5" fmla="val 53429"/>
              <a:gd name="adj6" fmla="val -24579"/>
            </a:avLst>
          </a:prstGeom>
          <a:solidFill>
            <a:srgbClr val="D1E3F3"/>
          </a:solidFill>
          <a:ln w="31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200" dirty="0">
                <a:solidFill>
                  <a:schemeClr val="tx1"/>
                </a:solidFill>
              </a:rPr>
              <a:t>Les personnes qui posent leurs candidatures ou celles qui hésitent à le faire ne sont pas toujours conscientes des qualités requises pour faire partie du conseil d’élèves. La sensibilisation est un moyen d’amener les élèves à évaluer leur candidature. Cette affiche présente 4 caractéristiques d’une bonne candidature aux élections. </a:t>
            </a:r>
          </a:p>
        </p:txBody>
      </p:sp>
    </p:spTree>
    <p:extLst>
      <p:ext uri="{BB962C8B-B14F-4D97-AF65-F5344CB8AC3E}">
        <p14:creationId xmlns:p14="http://schemas.microsoft.com/office/powerpoint/2010/main" val="21870226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69D2960428884B85B8459D9994785A" ma:contentTypeVersion="16" ma:contentTypeDescription="Crée un document." ma:contentTypeScope="" ma:versionID="eb7bb77713cab5e48c3b428ce7dd32c3">
  <xsd:schema xmlns:xsd="http://www.w3.org/2001/XMLSchema" xmlns:xs="http://www.w3.org/2001/XMLSchema" xmlns:p="http://schemas.microsoft.com/office/2006/metadata/properties" xmlns:ns2="5f23f9c8-bac7-42ba-8538-2846167e7cde" xmlns:ns3="4089a433-1ed9-4eb1-90a2-2157aecae93d" targetNamespace="http://schemas.microsoft.com/office/2006/metadata/properties" ma:root="true" ma:fieldsID="a3891b890f8203515b20d28028daa648" ns2:_="" ns3:_="">
    <xsd:import namespace="5f23f9c8-bac7-42ba-8538-2846167e7cde"/>
    <xsd:import namespace="4089a433-1ed9-4eb1-90a2-2157aecae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3f9c8-bac7-42ba-8538-2846167e7c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7b8f9ed-6a47-431a-893d-9cdf97823e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9a433-1ed9-4eb1-90a2-2157aecae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89030b5-b48c-427a-aebd-f98205b9d845}" ma:internalName="TaxCatchAll" ma:showField="CatchAllData" ma:web="4089a433-1ed9-4eb1-90a2-2157aecae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23f9c8-bac7-42ba-8538-2846167e7cde">
      <Terms xmlns="http://schemas.microsoft.com/office/infopath/2007/PartnerControls"/>
    </lcf76f155ced4ddcb4097134ff3c332f>
    <TaxCatchAll xmlns="4089a433-1ed9-4eb1-90a2-2157aecae93d" xsi:nil="true"/>
    <SharedWithUsers xmlns="4089a433-1ed9-4eb1-90a2-2157aecae93d">
      <UserInfo>
        <DisplayName/>
        <AccountId xsi:nil="true"/>
        <AccountType/>
      </UserInfo>
    </SharedWithUsers>
    <MediaLengthInSeconds xmlns="5f23f9c8-bac7-42ba-8538-2846167e7cd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96CDEE-BCB3-4E43-A57C-6966703F13EA}"/>
</file>

<file path=customXml/itemProps2.xml><?xml version="1.0" encoding="utf-8"?>
<ds:datastoreItem xmlns:ds="http://schemas.openxmlformats.org/officeDocument/2006/customXml" ds:itemID="{1DC2A1DA-5B91-4E9E-9C5D-E0D243E53BEE}">
  <ds:schemaRefs>
    <ds:schemaRef ds:uri="http://schemas.microsoft.com/office/2006/metadata/properties"/>
    <ds:schemaRef ds:uri="http://schemas.microsoft.com/office/infopath/2007/PartnerControls"/>
    <ds:schemaRef ds:uri="cb42c1a8-2351-4f93-ab52-dbe9a46ce7a7"/>
    <ds:schemaRef ds:uri="18125639-ec9c-4d4f-9296-77d56083990c"/>
  </ds:schemaRefs>
</ds:datastoreItem>
</file>

<file path=customXml/itemProps3.xml><?xml version="1.0" encoding="utf-8"?>
<ds:datastoreItem xmlns:ds="http://schemas.openxmlformats.org/officeDocument/2006/customXml" ds:itemID="{64C2C17E-6338-434F-9B33-21764BE51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8955</TotalTime>
  <Words>715</Words>
  <Application>Microsoft Office PowerPoint</Application>
  <PresentationFormat>Affichage à l'écran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Calibri</vt:lpstr>
      <vt:lpstr>Times</vt:lpstr>
      <vt:lpstr>Thème Office</vt:lpstr>
      <vt:lpstr>Module 4 Organiser les élections dans l’école</vt:lpstr>
      <vt:lpstr>Dans cette leçon, il est question de l’étape 2 – Vivre les élections.</vt:lpstr>
      <vt:lpstr>Dans cette étape, on retrouve différentes tâches :</vt:lpstr>
      <vt:lpstr>Dans cette étape, on retrouve différentes tâches :</vt:lpstr>
      <vt:lpstr>Déclencher les élections  C’est le moment qui lance le début de la campagne électorale. C’est le l’occasion d’annoncer :      Profitez de cette occasion pour distribuer des bulletins de mise en candidature aux personnes intéressées.  </vt:lpstr>
      <vt:lpstr>Déclencher les élections Il est important de prendre des moyens pour que tous les élèves soient informés de la tenue prochaine et de la possibilité de se porter candidats. À l’école, les élections peuvent être déclenchées par :  </vt:lpstr>
      <vt:lpstr>Déclencher les élections Différents moyens peuvent être mis en place pour déclencher les élections :  </vt:lpstr>
      <vt:lpstr>Déclencher les élections Dans la trousse d’accompagnement Vox populi se trouvent des affiches électorales. Affichez-les dans les endroits achalandés de votre école. </vt:lpstr>
      <vt:lpstr>Déclencher les élections Dans la trousse d’accompagnement Vox populi se trouvent des affiches électorales. Affichez-les dans les endroits achalandés de votre école. </vt:lpstr>
      <vt:lpstr>Déclencher les élections Certaines écoles ont utilisé des pratiques originales pour faire la promotion des élections dans l’école. L’équipe de Vox populi a dressé une liste de certaines de ces pratiques :   </vt:lpstr>
      <vt:lpstr>Vous avez terminé la leçon 4.2.1 – Déclencher les élections. Consultez les autres leçons du Module 4 – Organiser les élections dans l’école du site Web de Vox populi pour en apprendre davantage à ce sujet 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Déterminer la place du conseil d’élèves dans l’école</dc:title>
  <dc:creator>Élyse Bolduc</dc:creator>
  <cp:lastModifiedBy>Catherine Lebossé</cp:lastModifiedBy>
  <cp:revision>262</cp:revision>
  <dcterms:modified xsi:type="dcterms:W3CDTF">2022-07-28T12:36:46Z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0x0101005A69D2960428884B85B8459D9994785A</vt:lpwstr>
  </property>
  <property fmtid="{D5CDD505-2E9C-101B-9397-08002B2CF9AE}" pid="3" name="MediaServiceImageTags">
    <vt:lpwstr/>
  </property>
  <property fmtid="{D5CDD505-2E9C-101B-9397-08002B2CF9AE}" pid="4" name="Order">
    <vt:r8>223800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